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sldIdLst>
    <p:sldId id="256" r:id="rId2"/>
    <p:sldId id="417" r:id="rId3"/>
    <p:sldId id="418" r:id="rId4"/>
    <p:sldId id="502" r:id="rId5"/>
    <p:sldId id="585" r:id="rId6"/>
    <p:sldId id="461" r:id="rId7"/>
    <p:sldId id="462" r:id="rId8"/>
    <p:sldId id="586" r:id="rId9"/>
    <p:sldId id="587" r:id="rId10"/>
    <p:sldId id="507" r:id="rId11"/>
    <p:sldId id="463" r:id="rId12"/>
    <p:sldId id="496" r:id="rId13"/>
    <p:sldId id="491" r:id="rId14"/>
    <p:sldId id="497" r:id="rId15"/>
    <p:sldId id="464" r:id="rId16"/>
    <p:sldId id="469" r:id="rId17"/>
    <p:sldId id="492" r:id="rId18"/>
    <p:sldId id="470" r:id="rId19"/>
    <p:sldId id="471" r:id="rId20"/>
    <p:sldId id="577" r:id="rId21"/>
    <p:sldId id="493" r:id="rId22"/>
    <p:sldId id="503" r:id="rId23"/>
    <p:sldId id="578" r:id="rId24"/>
    <p:sldId id="419" r:id="rId25"/>
    <p:sldId id="529" r:id="rId26"/>
    <p:sldId id="530" r:id="rId27"/>
    <p:sldId id="531" r:id="rId28"/>
    <p:sldId id="532" r:id="rId29"/>
    <p:sldId id="533" r:id="rId30"/>
    <p:sldId id="535" r:id="rId31"/>
    <p:sldId id="536" r:id="rId32"/>
    <p:sldId id="538" r:id="rId33"/>
    <p:sldId id="537" r:id="rId34"/>
    <p:sldId id="579" r:id="rId35"/>
    <p:sldId id="494" r:id="rId36"/>
    <p:sldId id="465" r:id="rId37"/>
    <p:sldId id="468" r:id="rId38"/>
    <p:sldId id="472" r:id="rId39"/>
    <p:sldId id="504" r:id="rId40"/>
    <p:sldId id="466" r:id="rId41"/>
    <p:sldId id="591" r:id="rId42"/>
    <p:sldId id="467" r:id="rId43"/>
    <p:sldId id="500" r:id="rId44"/>
    <p:sldId id="498" r:id="rId45"/>
    <p:sldId id="499" r:id="rId46"/>
    <p:sldId id="501" r:id="rId47"/>
    <p:sldId id="421" r:id="rId48"/>
    <p:sldId id="428" r:id="rId49"/>
    <p:sldId id="429" r:id="rId50"/>
    <p:sldId id="430" r:id="rId51"/>
    <p:sldId id="440" r:id="rId52"/>
    <p:sldId id="473" r:id="rId53"/>
    <p:sldId id="441" r:id="rId54"/>
    <p:sldId id="442" r:id="rId55"/>
    <p:sldId id="474" r:id="rId56"/>
    <p:sldId id="443" r:id="rId57"/>
    <p:sldId id="444" r:id="rId58"/>
    <p:sldId id="445" r:id="rId59"/>
    <p:sldId id="475" r:id="rId60"/>
    <p:sldId id="580" r:id="rId61"/>
    <p:sldId id="431" r:id="rId62"/>
    <p:sldId id="432" r:id="rId63"/>
    <p:sldId id="433" r:id="rId64"/>
    <p:sldId id="434" r:id="rId65"/>
    <p:sldId id="435" r:id="rId66"/>
    <p:sldId id="436" r:id="rId67"/>
    <p:sldId id="447" r:id="rId68"/>
    <p:sldId id="451" r:id="rId69"/>
    <p:sldId id="505" r:id="rId70"/>
    <p:sldId id="508" r:id="rId71"/>
    <p:sldId id="509" r:id="rId72"/>
    <p:sldId id="476" r:id="rId73"/>
    <p:sldId id="510" r:id="rId74"/>
    <p:sldId id="581" r:id="rId75"/>
    <p:sldId id="512" r:id="rId76"/>
    <p:sldId id="459" r:id="rId77"/>
    <p:sldId id="582" r:id="rId78"/>
    <p:sldId id="460" r:id="rId79"/>
    <p:sldId id="514" r:id="rId80"/>
    <p:sldId id="458" r:id="rId81"/>
    <p:sldId id="513" r:id="rId82"/>
    <p:sldId id="422" r:id="rId83"/>
    <p:sldId id="448" r:id="rId84"/>
    <p:sldId id="423" r:id="rId85"/>
    <p:sldId id="515" r:id="rId86"/>
    <p:sldId id="519" r:id="rId87"/>
    <p:sldId id="520" r:id="rId88"/>
    <p:sldId id="521" r:id="rId89"/>
    <p:sldId id="522" r:id="rId90"/>
    <p:sldId id="523" r:id="rId91"/>
    <p:sldId id="524" r:id="rId92"/>
    <p:sldId id="525" r:id="rId93"/>
    <p:sldId id="534" r:id="rId94"/>
    <p:sldId id="539" r:id="rId95"/>
    <p:sldId id="540" r:id="rId96"/>
    <p:sldId id="541" r:id="rId97"/>
    <p:sldId id="527" r:id="rId98"/>
    <p:sldId id="526" r:id="rId99"/>
    <p:sldId id="449" r:id="rId100"/>
    <p:sldId id="517" r:id="rId101"/>
    <p:sldId id="518" r:id="rId102"/>
    <p:sldId id="542" r:id="rId103"/>
    <p:sldId id="543" r:id="rId104"/>
    <p:sldId id="544" r:id="rId105"/>
    <p:sldId id="424" r:id="rId106"/>
    <p:sldId id="437" r:id="rId107"/>
    <p:sldId id="438" r:id="rId108"/>
    <p:sldId id="439" r:id="rId109"/>
    <p:sldId id="545" r:id="rId110"/>
    <p:sldId id="547" r:id="rId111"/>
    <p:sldId id="546" r:id="rId112"/>
    <p:sldId id="548" r:id="rId113"/>
    <p:sldId id="549" r:id="rId114"/>
    <p:sldId id="551" r:id="rId115"/>
    <p:sldId id="552" r:id="rId116"/>
    <p:sldId id="553" r:id="rId117"/>
    <p:sldId id="555" r:id="rId118"/>
    <p:sldId id="556" r:id="rId119"/>
    <p:sldId id="554" r:id="rId120"/>
    <p:sldId id="559" r:id="rId121"/>
    <p:sldId id="557" r:id="rId122"/>
    <p:sldId id="490" r:id="rId123"/>
    <p:sldId id="558" r:id="rId124"/>
    <p:sldId id="583" r:id="rId125"/>
    <p:sldId id="592" r:id="rId126"/>
    <p:sldId id="593" r:id="rId127"/>
    <p:sldId id="589" r:id="rId128"/>
    <p:sldId id="590" r:id="rId129"/>
    <p:sldId id="560" r:id="rId130"/>
    <p:sldId id="561" r:id="rId131"/>
    <p:sldId id="562" r:id="rId132"/>
    <p:sldId id="563" r:id="rId133"/>
    <p:sldId id="564" r:id="rId134"/>
    <p:sldId id="565" r:id="rId135"/>
    <p:sldId id="446" r:id="rId136"/>
    <p:sldId id="566" r:id="rId137"/>
    <p:sldId id="567" r:id="rId138"/>
    <p:sldId id="568" r:id="rId139"/>
    <p:sldId id="574" r:id="rId140"/>
    <p:sldId id="570" r:id="rId141"/>
    <p:sldId id="572" r:id="rId142"/>
    <p:sldId id="573" r:id="rId143"/>
    <p:sldId id="571" r:id="rId144"/>
    <p:sldId id="569" r:id="rId145"/>
    <p:sldId id="478" r:id="rId146"/>
    <p:sldId id="479" r:id="rId147"/>
    <p:sldId id="477" r:id="rId148"/>
    <p:sldId id="480" r:id="rId149"/>
    <p:sldId id="482" r:id="rId150"/>
    <p:sldId id="481" r:id="rId151"/>
    <p:sldId id="575" r:id="rId152"/>
    <p:sldId id="483" r:id="rId153"/>
    <p:sldId id="486" r:id="rId154"/>
    <p:sldId id="487" r:id="rId155"/>
    <p:sldId id="488" r:id="rId156"/>
    <p:sldId id="489" r:id="rId157"/>
    <p:sldId id="576" r:id="rId158"/>
    <p:sldId id="484" r:id="rId159"/>
    <p:sldId id="485" r:id="rId160"/>
    <p:sldId id="450" r:id="rId161"/>
    <p:sldId id="425" r:id="rId162"/>
    <p:sldId id="426" r:id="rId163"/>
    <p:sldId id="495" r:id="rId164"/>
    <p:sldId id="584" r:id="rId165"/>
    <p:sldId id="416" r:id="rId166"/>
    <p:sldId id="427" r:id="rId167"/>
    <p:sldId id="393" r:id="rId168"/>
    <p:sldId id="366" r:id="rId169"/>
    <p:sldId id="394" r:id="rId170"/>
    <p:sldId id="396" r:id="rId171"/>
    <p:sldId id="368" r:id="rId172"/>
    <p:sldId id="379" r:id="rId173"/>
    <p:sldId id="380" r:id="rId174"/>
    <p:sldId id="397" r:id="rId175"/>
    <p:sldId id="381" r:id="rId176"/>
    <p:sldId id="398" r:id="rId177"/>
    <p:sldId id="395" r:id="rId178"/>
    <p:sldId id="382" r:id="rId179"/>
    <p:sldId id="388" r:id="rId180"/>
    <p:sldId id="389" r:id="rId181"/>
    <p:sldId id="384" r:id="rId182"/>
    <p:sldId id="391" r:id="rId183"/>
    <p:sldId id="392" r:id="rId184"/>
    <p:sldId id="404" r:id="rId185"/>
    <p:sldId id="399" r:id="rId186"/>
    <p:sldId id="400" r:id="rId187"/>
    <p:sldId id="401" r:id="rId188"/>
    <p:sldId id="402" r:id="rId189"/>
    <p:sldId id="371" r:id="rId190"/>
    <p:sldId id="370" r:id="rId191"/>
    <p:sldId id="372" r:id="rId192"/>
    <p:sldId id="403" r:id="rId193"/>
    <p:sldId id="373" r:id="rId194"/>
    <p:sldId id="280" r:id="rId195"/>
    <p:sldId id="285" r:id="rId196"/>
    <p:sldId id="294" r:id="rId197"/>
    <p:sldId id="295" r:id="rId198"/>
    <p:sldId id="305" r:id="rId199"/>
    <p:sldId id="314" r:id="rId200"/>
    <p:sldId id="316" r:id="rId201"/>
    <p:sldId id="324" r:id="rId202"/>
    <p:sldId id="409" r:id="rId203"/>
    <p:sldId id="329" r:id="rId204"/>
    <p:sldId id="332" r:id="rId205"/>
    <p:sldId id="410" r:id="rId206"/>
    <p:sldId id="411" r:id="rId207"/>
    <p:sldId id="412" r:id="rId208"/>
    <p:sldId id="413" r:id="rId209"/>
    <p:sldId id="407" r:id="rId210"/>
    <p:sldId id="375" r:id="rId211"/>
    <p:sldId id="408" r:id="rId212"/>
    <p:sldId id="283" r:id="rId213"/>
    <p:sldId id="415" r:id="rId214"/>
    <p:sldId id="414" r:id="rId215"/>
    <p:sldId id="387" r:id="rId2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B3B3B3"/>
    <a:srgbClr val="FFFFFF"/>
    <a:srgbClr val="0BEBDE"/>
    <a:srgbClr val="FF7540"/>
    <a:srgbClr val="333333"/>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39" autoAdjust="0"/>
    <p:restoredTop sz="81182" autoAdjust="0"/>
  </p:normalViewPr>
  <p:slideViewPr>
    <p:cSldViewPr snapToGrid="0">
      <p:cViewPr>
        <p:scale>
          <a:sx n="63" d="100"/>
          <a:sy n="63" d="100"/>
        </p:scale>
        <p:origin x="68" y="380"/>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100" d="100"/>
        <a:sy n="100" d="100"/>
      </p:scale>
      <p:origin x="0" y="-673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2019-01-28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dirty="0" err="1" smtClean="0"/>
              <a:t>Nosek</a:t>
            </a:r>
            <a:r>
              <a:rPr lang="en-US" dirty="0" smtClean="0"/>
              <a:t>, NAS.Sackler.2017.03.10</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Button</a:t>
            </a:r>
            <a:r>
              <a:rPr lang="en-US" baseline="0" dirty="0" smtClean="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Biology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Two possibilities</a:t>
            </a:r>
            <a:r>
              <a:rPr lang="en-US" baseline="0" dirty="0" smtClean="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Across</a:t>
            </a:r>
            <a:r>
              <a:rPr lang="en-US" baseline="0" dirty="0" smtClean="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not in my interest to replicate – myself or others – to evaluate validity and</a:t>
            </a:r>
            <a:r>
              <a:rPr lang="en-US" baseline="0" dirty="0" smtClean="0"/>
              <a:t> improve precision in effect estimates (redundant).  </a:t>
            </a:r>
            <a:r>
              <a:rPr lang="en-US" dirty="0" smtClean="0">
                <a:effectLst/>
              </a:rPr>
              <a:t>Replication is worth</a:t>
            </a:r>
            <a:r>
              <a:rPr lang="en-US" baseline="0" dirty="0" smtClean="0">
                <a:effectLst/>
              </a:rPr>
              <a:t> next to zero (</a:t>
            </a:r>
            <a:r>
              <a:rPr lang="en-US" baseline="0" dirty="0" err="1" smtClean="0">
                <a:effectLst/>
              </a:rPr>
              <a:t>Makel</a:t>
            </a:r>
            <a:r>
              <a:rPr lang="en-US" baseline="0" dirty="0" smtClean="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Irreproducible results will get in and stay in the literature (examples from bio-med).  </a:t>
            </a:r>
            <a:r>
              <a:rPr lang="en-US" baseline="0" dirty="0" err="1" smtClean="0"/>
              <a:t>Prinz</a:t>
            </a:r>
            <a:r>
              <a:rPr lang="en-US" baseline="0" dirty="0" smtClean="0"/>
              <a:t> and Begley articles (make sure to summarize accurately)</a:t>
            </a:r>
          </a:p>
          <a:p>
            <a:endParaRPr lang="en-US" dirty="0" smtClean="0"/>
          </a:p>
          <a:p>
            <a:endParaRPr lang="en-US" dirty="0" smtClean="0"/>
          </a:p>
          <a:p>
            <a:endParaRPr lang="en-US" dirty="0" smtClean="0"/>
          </a:p>
          <a:p>
            <a:r>
              <a:rPr lang="en-US" dirty="0" smtClean="0"/>
              <a:t>The Nature article by folks in bio-medicine is great.</a:t>
            </a:r>
            <a:r>
              <a:rPr lang="en-US" baseline="0" dirty="0" smtClean="0"/>
              <a:t>  The solution they offer is a popular one in commentators from the other sciences -- raise publishing standards.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6</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33</a:t>
            </a:fld>
            <a:endParaRPr lang="de-DE"/>
          </a:p>
        </p:txBody>
      </p:sp>
    </p:spTree>
    <p:extLst>
      <p:ext uri="{BB962C8B-B14F-4D97-AF65-F5344CB8AC3E}">
        <p14:creationId xmlns:p14="http://schemas.microsoft.com/office/powerpoint/2010/main" val="211623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From</a:t>
            </a:r>
            <a:r>
              <a:rPr lang="en-US" baseline="0" dirty="0" smtClean="0"/>
              <a:t> </a:t>
            </a:r>
            <a:r>
              <a:rPr lang="en-US" baseline="0" dirty="0" err="1" smtClean="0"/>
              <a:t>Nosek</a:t>
            </a:r>
            <a:r>
              <a:rPr lang="en-US" baseline="0" dirty="0" smtClean="0"/>
              <a:t> NAS.Sackler.2017.03.10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Knowing what to do (knowledge), knowing how to do it (training), believing it should be done (values) are not sufficient</a:t>
            </a:r>
            <a:r>
              <a:rPr lang="en-US" baseline="0" dirty="0" smtClean="0"/>
              <a:t>.  Training may be necessary, values may not even be necessary but they help.</a:t>
            </a:r>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37</a:t>
            </a:fld>
            <a:endParaRPr lang="en-US"/>
          </a:p>
        </p:txBody>
      </p:sp>
    </p:spTree>
    <p:extLst>
      <p:ext uri="{BB962C8B-B14F-4D97-AF65-F5344CB8AC3E}">
        <p14:creationId xmlns:p14="http://schemas.microsoft.com/office/powerpoint/2010/main" val="480562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68</a:t>
            </a:fld>
            <a:endParaRPr lang="de-DE"/>
          </a:p>
        </p:txBody>
      </p:sp>
    </p:spTree>
    <p:extLst>
      <p:ext uri="{BB962C8B-B14F-4D97-AF65-F5344CB8AC3E}">
        <p14:creationId xmlns:p14="http://schemas.microsoft.com/office/powerpoint/2010/main" val="113229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69</a:t>
            </a:fld>
            <a:endParaRPr lang="de-DE"/>
          </a:p>
        </p:txBody>
      </p:sp>
    </p:spTree>
    <p:extLst>
      <p:ext uri="{BB962C8B-B14F-4D97-AF65-F5344CB8AC3E}">
        <p14:creationId xmlns:p14="http://schemas.microsoft.com/office/powerpoint/2010/main" val="326587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70</a:t>
            </a:fld>
            <a:endParaRPr lang="de-DE"/>
          </a:p>
        </p:txBody>
      </p:sp>
    </p:spTree>
    <p:extLst>
      <p:ext uri="{BB962C8B-B14F-4D97-AF65-F5344CB8AC3E}">
        <p14:creationId xmlns:p14="http://schemas.microsoft.com/office/powerpoint/2010/main" val="576704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71</a:t>
            </a:fld>
            <a:endParaRPr lang="de-DE"/>
          </a:p>
        </p:txBody>
      </p:sp>
    </p:spTree>
    <p:extLst>
      <p:ext uri="{BB962C8B-B14F-4D97-AF65-F5344CB8AC3E}">
        <p14:creationId xmlns:p14="http://schemas.microsoft.com/office/powerpoint/2010/main" val="1217795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72</a:t>
            </a:fld>
            <a:endParaRPr lang="de-DE"/>
          </a:p>
        </p:txBody>
      </p:sp>
    </p:spTree>
    <p:extLst>
      <p:ext uri="{BB962C8B-B14F-4D97-AF65-F5344CB8AC3E}">
        <p14:creationId xmlns:p14="http://schemas.microsoft.com/office/powerpoint/2010/main" val="1351538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73</a:t>
            </a:fld>
            <a:endParaRPr lang="de-DE"/>
          </a:p>
        </p:txBody>
      </p:sp>
    </p:spTree>
    <p:extLst>
      <p:ext uri="{BB962C8B-B14F-4D97-AF65-F5344CB8AC3E}">
        <p14:creationId xmlns:p14="http://schemas.microsoft.com/office/powerpoint/2010/main" val="1855838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75</a:t>
            </a:fld>
            <a:endParaRPr lang="de-DE"/>
          </a:p>
        </p:txBody>
      </p:sp>
    </p:spTree>
    <p:extLst>
      <p:ext uri="{BB962C8B-B14F-4D97-AF65-F5344CB8AC3E}">
        <p14:creationId xmlns:p14="http://schemas.microsoft.com/office/powerpoint/2010/main" val="306372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86</a:t>
            </a:fld>
            <a:endParaRPr lang="de-DE"/>
          </a:p>
        </p:txBody>
      </p:sp>
    </p:spTree>
    <p:extLst>
      <p:ext uri="{BB962C8B-B14F-4D97-AF65-F5344CB8AC3E}">
        <p14:creationId xmlns:p14="http://schemas.microsoft.com/office/powerpoint/2010/main" val="304868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18</a:t>
            </a:fld>
            <a:endParaRPr lang="en-US"/>
          </a:p>
        </p:txBody>
      </p:sp>
    </p:spTree>
    <p:extLst>
      <p:ext uri="{BB962C8B-B14F-4D97-AF65-F5344CB8AC3E}">
        <p14:creationId xmlns:p14="http://schemas.microsoft.com/office/powerpoint/2010/main" val="4216400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87</a:t>
            </a:fld>
            <a:endParaRPr lang="de-DE"/>
          </a:p>
        </p:txBody>
      </p:sp>
    </p:spTree>
    <p:extLst>
      <p:ext uri="{BB962C8B-B14F-4D97-AF65-F5344CB8AC3E}">
        <p14:creationId xmlns:p14="http://schemas.microsoft.com/office/powerpoint/2010/main" val="186148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88</a:t>
            </a:fld>
            <a:endParaRPr lang="de-DE"/>
          </a:p>
        </p:txBody>
      </p:sp>
    </p:spTree>
    <p:extLst>
      <p:ext uri="{BB962C8B-B14F-4D97-AF65-F5344CB8AC3E}">
        <p14:creationId xmlns:p14="http://schemas.microsoft.com/office/powerpoint/2010/main" val="3023306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89</a:t>
            </a:fld>
            <a:endParaRPr lang="de-DE"/>
          </a:p>
        </p:txBody>
      </p:sp>
    </p:spTree>
    <p:extLst>
      <p:ext uri="{BB962C8B-B14F-4D97-AF65-F5344CB8AC3E}">
        <p14:creationId xmlns:p14="http://schemas.microsoft.com/office/powerpoint/2010/main" val="58750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90</a:t>
            </a:fld>
            <a:endParaRPr lang="de-DE"/>
          </a:p>
        </p:txBody>
      </p:sp>
    </p:spTree>
    <p:extLst>
      <p:ext uri="{BB962C8B-B14F-4D97-AF65-F5344CB8AC3E}">
        <p14:creationId xmlns:p14="http://schemas.microsoft.com/office/powerpoint/2010/main" val="2943506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91</a:t>
            </a:fld>
            <a:endParaRPr lang="de-DE"/>
          </a:p>
        </p:txBody>
      </p:sp>
    </p:spTree>
    <p:extLst>
      <p:ext uri="{BB962C8B-B14F-4D97-AF65-F5344CB8AC3E}">
        <p14:creationId xmlns:p14="http://schemas.microsoft.com/office/powerpoint/2010/main" val="1347589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92</a:t>
            </a:fld>
            <a:endParaRPr lang="de-DE"/>
          </a:p>
        </p:txBody>
      </p:sp>
    </p:spTree>
    <p:extLst>
      <p:ext uri="{BB962C8B-B14F-4D97-AF65-F5344CB8AC3E}">
        <p14:creationId xmlns:p14="http://schemas.microsoft.com/office/powerpoint/2010/main" val="1480693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93</a:t>
            </a:fld>
            <a:endParaRPr lang="de-DE"/>
          </a:p>
        </p:txBody>
      </p:sp>
    </p:spTree>
    <p:extLst>
      <p:ext uri="{BB962C8B-B14F-4D97-AF65-F5344CB8AC3E}">
        <p14:creationId xmlns:p14="http://schemas.microsoft.com/office/powerpoint/2010/main" val="2758245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94</a:t>
            </a:fld>
            <a:endParaRPr lang="de-DE"/>
          </a:p>
        </p:txBody>
      </p:sp>
    </p:spTree>
    <p:extLst>
      <p:ext uri="{BB962C8B-B14F-4D97-AF65-F5344CB8AC3E}">
        <p14:creationId xmlns:p14="http://schemas.microsoft.com/office/powerpoint/2010/main" val="3320245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a:t>
            </a:r>
          </a:p>
          <a:p>
            <a:endParaRPr lang="en-US" dirty="0" smtClean="0"/>
          </a:p>
          <a:p>
            <a:r>
              <a:rPr lang="en-US" dirty="0" smtClean="0"/>
              <a:t>Open Data</a:t>
            </a:r>
          </a:p>
          <a:p>
            <a:r>
              <a:rPr lang="en-US" dirty="0" smtClean="0"/>
              <a:t>Open Materials</a:t>
            </a:r>
          </a:p>
          <a:p>
            <a:r>
              <a:rPr lang="en-US" dirty="0" smtClean="0"/>
              <a:t>Preregistration</a:t>
            </a:r>
          </a:p>
          <a:p>
            <a:endParaRPr lang="en-US" dirty="0" smtClean="0"/>
          </a:p>
          <a:p>
            <a:r>
              <a:rPr lang="en-US" i="1" dirty="0" smtClean="0"/>
              <a:t>Psychological Science </a:t>
            </a:r>
            <a:r>
              <a:rPr lang="en-US" dirty="0" smtClean="0"/>
              <a:t>(Jan 2014)</a:t>
            </a:r>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145</a:t>
            </a:fld>
            <a:endParaRPr lang="en-US"/>
          </a:p>
        </p:txBody>
      </p:sp>
    </p:spTree>
    <p:extLst>
      <p:ext uri="{BB962C8B-B14F-4D97-AF65-F5344CB8AC3E}">
        <p14:creationId xmlns:p14="http://schemas.microsoft.com/office/powerpoint/2010/main" val="1155068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types of questions and topics have been brought up before, more than 50 years ago.</a:t>
            </a:r>
          </a:p>
        </p:txBody>
      </p:sp>
      <p:sp>
        <p:nvSpPr>
          <p:cNvPr id="4" name="Slide Number Placeholder 3"/>
          <p:cNvSpPr>
            <a:spLocks noGrp="1"/>
          </p:cNvSpPr>
          <p:nvPr>
            <p:ph type="sldNum" sz="quarter" idx="10"/>
          </p:nvPr>
        </p:nvSpPr>
        <p:spPr/>
        <p:txBody>
          <a:bodyPr/>
          <a:lstStyle/>
          <a:p>
            <a:fld id="{59C334D6-74E3-493C-842C-2A0D832D0681}" type="slidenum">
              <a:rPr lang="en-US" smtClean="0"/>
              <a:t>195</a:t>
            </a:fld>
            <a:endParaRPr lang="en-US"/>
          </a:p>
        </p:txBody>
      </p:sp>
    </p:spTree>
    <p:extLst>
      <p:ext uri="{BB962C8B-B14F-4D97-AF65-F5344CB8AC3E}">
        <p14:creationId xmlns:p14="http://schemas.microsoft.com/office/powerpoint/2010/main" val="236078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26</a:t>
            </a:fld>
            <a:endParaRPr lang="de-DE"/>
          </a:p>
        </p:txBody>
      </p:sp>
    </p:spTree>
    <p:extLst>
      <p:ext uri="{BB962C8B-B14F-4D97-AF65-F5344CB8AC3E}">
        <p14:creationId xmlns:p14="http://schemas.microsoft.com/office/powerpoint/2010/main" val="3783541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so they keep knocking on the door</a:t>
            </a:r>
          </a:p>
        </p:txBody>
      </p:sp>
      <p:sp>
        <p:nvSpPr>
          <p:cNvPr id="4" name="Slide Number Placeholder 3"/>
          <p:cNvSpPr>
            <a:spLocks noGrp="1"/>
          </p:cNvSpPr>
          <p:nvPr>
            <p:ph type="sldNum" sz="quarter" idx="10"/>
          </p:nvPr>
        </p:nvSpPr>
        <p:spPr/>
        <p:txBody>
          <a:bodyPr/>
          <a:lstStyle/>
          <a:p>
            <a:fld id="{59C334D6-74E3-493C-842C-2A0D832D0681}" type="slidenum">
              <a:rPr lang="en-US" smtClean="0"/>
              <a:t>197</a:t>
            </a:fld>
            <a:endParaRPr lang="en-US"/>
          </a:p>
        </p:txBody>
      </p:sp>
    </p:spTree>
    <p:extLst>
      <p:ext uri="{BB962C8B-B14F-4D97-AF65-F5344CB8AC3E}">
        <p14:creationId xmlns:p14="http://schemas.microsoft.com/office/powerpoint/2010/main" val="1129333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err="1">
                <a:solidFill>
                  <a:schemeClr val="tx1"/>
                </a:solidFill>
                <a:latin typeface="+mn-lt"/>
                <a:ea typeface="+mn-ea"/>
                <a:cs typeface="+mn-cs"/>
              </a:rPr>
              <a:t>I‘m</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only</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going</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focus</a:t>
            </a:r>
            <a:r>
              <a:rPr lang="de-DE" sz="1200" b="0" i="0" u="none" strike="noStrike" kern="1200" baseline="0" dirty="0">
                <a:solidFill>
                  <a:schemeClr val="tx1"/>
                </a:solidFill>
                <a:latin typeface="+mn-lt"/>
                <a:ea typeface="+mn-ea"/>
                <a:cs typeface="+mn-cs"/>
              </a:rPr>
              <a:t> on a </a:t>
            </a:r>
            <a:r>
              <a:rPr lang="de-DE" sz="1200" b="0" i="0" u="none" strike="noStrike" kern="1200" baseline="0" dirty="0" err="1">
                <a:solidFill>
                  <a:schemeClr val="tx1"/>
                </a:solidFill>
                <a:latin typeface="+mn-lt"/>
                <a:ea typeface="+mn-ea"/>
                <a:cs typeface="+mn-cs"/>
              </a:rPr>
              <a:t>few</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other</a:t>
            </a:r>
            <a:r>
              <a:rPr lang="de-DE" sz="1200" b="0" i="0" u="none" strike="noStrike" kern="1200" baseline="0" dirty="0">
                <a:solidFill>
                  <a:schemeClr val="tx1"/>
                </a:solidFill>
                <a:latin typeface="+mn-lt"/>
                <a:ea typeface="+mn-ea"/>
                <a:cs typeface="+mn-cs"/>
              </a:rPr>
              <a:t> countries </a:t>
            </a:r>
            <a:r>
              <a:rPr lang="de-DE" sz="1200" b="0" i="0" u="none" strike="noStrike" kern="1200" baseline="0" dirty="0" err="1">
                <a:solidFill>
                  <a:schemeClr val="tx1"/>
                </a:solidFill>
                <a:latin typeface="+mn-lt"/>
                <a:ea typeface="+mn-ea"/>
                <a:cs typeface="+mn-cs"/>
              </a:rPr>
              <a:t>that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demonstrate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some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of</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the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features</a:t>
            </a:r>
            <a:r>
              <a:rPr lang="de-DE" sz="1200" b="0" i="0" u="none" strike="noStrike" kern="1200" baseline="0" dirty="0">
                <a:solidFill>
                  <a:schemeClr val="tx1"/>
                </a:solidFill>
                <a:latin typeface="+mn-lt"/>
                <a:ea typeface="+mn-ea"/>
                <a:cs typeface="+mn-cs"/>
              </a:rPr>
              <a:t> I </a:t>
            </a:r>
            <a:r>
              <a:rPr lang="de-DE" sz="1200" b="0" i="0" u="none" strike="noStrike" kern="1200" baseline="0" dirty="0" err="1">
                <a:solidFill>
                  <a:schemeClr val="tx1"/>
                </a:solidFill>
                <a:latin typeface="+mn-lt"/>
                <a:ea typeface="+mn-ea"/>
                <a:cs typeface="+mn-cs"/>
              </a:rPr>
              <a:t>want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to</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highlight</a:t>
            </a:r>
            <a:endParaRPr lang="de-DE" sz="1200" b="0" i="0" u="none" strike="noStrike" kern="1200" baseline="0" dirty="0">
              <a:solidFill>
                <a:schemeClr val="tx1"/>
              </a:solidFill>
              <a:latin typeface="+mn-lt"/>
              <a:ea typeface="+mn-ea"/>
              <a:cs typeface="+mn-cs"/>
            </a:endParaRPr>
          </a:p>
          <a:p>
            <a:r>
              <a:rPr lang="de-DE" sz="1200" b="0" i="0" u="none" strike="noStrike" kern="1200" baseline="0" dirty="0">
                <a:solidFill>
                  <a:schemeClr val="tx1"/>
                </a:solidFill>
                <a:latin typeface="+mn-lt"/>
                <a:ea typeface="+mn-ea"/>
                <a:cs typeface="+mn-cs"/>
              </a:rPr>
              <a:t>Kommission zur Verbesserung der informationellen Infrastruktur zwischen Wissenschaft und Statistik, </a:t>
            </a:r>
            <a:r>
              <a:rPr lang="en-US" sz="1200" b="0" i="0" u="none" strike="noStrike" kern="1200" baseline="0" dirty="0">
                <a:solidFill>
                  <a:schemeClr val="tx1"/>
                </a:solidFill>
                <a:latin typeface="+mn-lt"/>
                <a:ea typeface="+mn-ea"/>
                <a:cs typeface="+mn-cs"/>
              </a:rPr>
              <a:t>KVI</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198</a:t>
            </a:fld>
            <a:endParaRPr lang="en-US"/>
          </a:p>
        </p:txBody>
      </p:sp>
    </p:spTree>
    <p:extLst>
      <p:ext uri="{BB962C8B-B14F-4D97-AF65-F5344CB8AC3E}">
        <p14:creationId xmlns:p14="http://schemas.microsoft.com/office/powerpoint/2010/main" val="2569728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census was a trigger, when increased demand hit stronger</a:t>
            </a:r>
            <a:r>
              <a:rPr lang="en-US" baseline="0" dirty="0"/>
              <a:t> privacy protection – demographers and sociologists</a:t>
            </a:r>
            <a:endParaRPr lang="en-US" dirty="0"/>
          </a:p>
          <a:p>
            <a:r>
              <a:rPr lang="en-US" dirty="0"/>
              <a:t>CREST was the original</a:t>
            </a:r>
            <a:r>
              <a:rPr lang="en-US" baseline="0" dirty="0"/>
              <a:t> privileged access holder to data, but a driver in making it a more public entity.</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199</a:t>
            </a:fld>
            <a:endParaRPr lang="en-US"/>
          </a:p>
        </p:txBody>
      </p:sp>
    </p:spTree>
    <p:extLst>
      <p:ext uri="{BB962C8B-B14F-4D97-AF65-F5344CB8AC3E}">
        <p14:creationId xmlns:p14="http://schemas.microsoft.com/office/powerpoint/2010/main" val="160744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27</a:t>
            </a:fld>
            <a:endParaRPr lang="de-DE"/>
          </a:p>
        </p:txBody>
      </p:sp>
    </p:spTree>
    <p:extLst>
      <p:ext uri="{BB962C8B-B14F-4D97-AF65-F5344CB8AC3E}">
        <p14:creationId xmlns:p14="http://schemas.microsoft.com/office/powerpoint/2010/main" val="102379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28</a:t>
            </a:fld>
            <a:endParaRPr lang="de-DE"/>
          </a:p>
        </p:txBody>
      </p:sp>
    </p:spTree>
    <p:extLst>
      <p:ext uri="{BB962C8B-B14F-4D97-AF65-F5344CB8AC3E}">
        <p14:creationId xmlns:p14="http://schemas.microsoft.com/office/powerpoint/2010/main" val="90122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29</a:t>
            </a:fld>
            <a:endParaRPr lang="de-DE"/>
          </a:p>
        </p:txBody>
      </p:sp>
    </p:spTree>
    <p:extLst>
      <p:ext uri="{BB962C8B-B14F-4D97-AF65-F5344CB8AC3E}">
        <p14:creationId xmlns:p14="http://schemas.microsoft.com/office/powerpoint/2010/main" val="316277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30</a:t>
            </a:fld>
            <a:endParaRPr lang="de-DE"/>
          </a:p>
        </p:txBody>
      </p:sp>
    </p:spTree>
    <p:extLst>
      <p:ext uri="{BB962C8B-B14F-4D97-AF65-F5344CB8AC3E}">
        <p14:creationId xmlns:p14="http://schemas.microsoft.com/office/powerpoint/2010/main" val="384085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31</a:t>
            </a:fld>
            <a:endParaRPr lang="de-DE"/>
          </a:p>
        </p:txBody>
      </p:sp>
    </p:spTree>
    <p:extLst>
      <p:ext uri="{BB962C8B-B14F-4D97-AF65-F5344CB8AC3E}">
        <p14:creationId xmlns:p14="http://schemas.microsoft.com/office/powerpoint/2010/main" val="373726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32</a:t>
            </a:fld>
            <a:endParaRPr lang="de-DE"/>
          </a:p>
        </p:txBody>
      </p:sp>
    </p:spTree>
    <p:extLst>
      <p:ext uri="{BB962C8B-B14F-4D97-AF65-F5344CB8AC3E}">
        <p14:creationId xmlns:p14="http://schemas.microsoft.com/office/powerpoint/2010/main" val="1971357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2019-01-28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2019-01-28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2019-01-28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2019-01-28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7345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2019-01-28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2019-01-28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2019-01-28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2019-01-28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2019-01-28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2019-01-28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2019-01-28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2019-01-28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2019-01-28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sf.gov/awardsearch/showAward.do?AwardNumber=113184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s://cos.io/our-services/open-science-badges/"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ridie.3ieimpact.org/" TargetMode="External"/><Relationship Id="rId7" Type="http://schemas.openxmlformats.org/officeDocument/2006/relationships/image" Target="../media/image35.png"/><Relationship Id="rId2" Type="http://schemas.openxmlformats.org/officeDocument/2006/relationships/hyperlink" Target="https://cos.io/prereg/"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aspredicted.org/" TargetMode="External"/><Relationship Id="rId4" Type="http://schemas.openxmlformats.org/officeDocument/2006/relationships/hyperlink" Target="http://egap.org/content/registration"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codeocean.com/"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95.xml.rels><?xml version="1.0" encoding="UTF-8" standalone="yes"?>
<Relationships xmlns="http://schemas.openxmlformats.org/package/2006/relationships"><Relationship Id="rId3" Type="http://schemas.openxmlformats.org/officeDocument/2006/relationships/hyperlink" Target="https://www.census.gov/history/pdf/kraus-natdatacenter.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0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5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8" Type="http://schemas.openxmlformats.org/officeDocument/2006/relationships/hyperlink" Target="https://doi.org/10.1111/joes.12139" TargetMode="External"/><Relationship Id="rId3" Type="http://schemas.openxmlformats.org/officeDocument/2006/relationships/hyperlink" Target="http://www.iassistdata.org/iq/issue/35/3" TargetMode="External"/><Relationship Id="rId7" Type="http://schemas.openxmlformats.org/officeDocument/2006/relationships/hyperlink" Target="https://doi.org/10.17605/osf.io/cfdba" TargetMode="External"/><Relationship Id="rId2" Type="http://schemas.openxmlformats.org/officeDocument/2006/relationships/hyperlink" Target="http://research.stlouisfed.org/wp/2005/2005-014.pdf" TargetMode="External"/><Relationship Id="rId1" Type="http://schemas.openxmlformats.org/officeDocument/2006/relationships/slideLayout" Target="../slideLayouts/slideLayout2.xml"/><Relationship Id="rId6" Type="http://schemas.openxmlformats.org/officeDocument/2006/relationships/hyperlink" Target="https://doi.org/10.1257/aer.p20171034" TargetMode="External"/><Relationship Id="rId5" Type="http://schemas.openxmlformats.org/officeDocument/2006/relationships/hyperlink" Target="https://doi.org/10.1126/science.aaf0918" TargetMode="External"/><Relationship Id="rId4" Type="http://schemas.openxmlformats.org/officeDocument/2006/relationships/hyperlink" Target="https://www.nsf.gov/sbe/AC_Materials/SBE_Robust_and_Reliable_Research_Report.pdf" TargetMode="External"/><Relationship Id="rId9" Type="http://schemas.openxmlformats.org/officeDocument/2006/relationships/hyperlink" Target="https://doi.org/10.1126/science.aac4716"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s://doi.org/10.1257/aer.p20171032" TargetMode="External"/><Relationship Id="rId7" Type="http://schemas.openxmlformats.org/officeDocument/2006/relationships/hyperlink" Target="http://repository.cmu.edu/jpc/vol5/iss1/1/" TargetMode="External"/><Relationship Id="rId2" Type="http://schemas.openxmlformats.org/officeDocument/2006/relationships/hyperlink" Target="https://doi.org/10.1111/j.1365-2966.2007.00428.x" TargetMode="External"/><Relationship Id="rId1" Type="http://schemas.openxmlformats.org/officeDocument/2006/relationships/slideLayout" Target="../slideLayouts/slideLayout2.xml"/><Relationship Id="rId6" Type="http://schemas.openxmlformats.org/officeDocument/2006/relationships/hyperlink" Target="https://doi.org/10.1111/j.1751-5823.2011.00153.x" TargetMode="External"/><Relationship Id="rId5" Type="http://schemas.openxmlformats.org/officeDocument/2006/relationships/hyperlink" Target="https://doi.org/10.1371/journal.pbio.1002456" TargetMode="External"/><Relationship Id="rId4" Type="http://schemas.openxmlformats.org/officeDocument/2006/relationships/hyperlink" Target="https://ajpsblogging.files.wordpress.com/2015/03/ajps-guide-for-replic-materials-1-0.pdf" TargetMode="External"/></Relationships>
</file>

<file path=ppt/slides/_rels/slide214.xml.rels><?xml version="1.0" encoding="UTF-8" standalone="yes"?>
<Relationships xmlns="http://schemas.openxmlformats.org/package/2006/relationships"><Relationship Id="rId3" Type="http://schemas.openxmlformats.org/officeDocument/2006/relationships/hyperlink" Target="http://www2.vrdc.cornell.edu/news/data/sipp-synthetic-beta-file/" TargetMode="External"/><Relationship Id="rId2" Type="http://schemas.openxmlformats.org/officeDocument/2006/relationships/hyperlink" Target="http://chance.amstat.org/2017/09/reproducible-research/"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hyperlink" Target="https://commons.wikimedia.org/w/index.php?curid=1635703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ncbi.nlm.nih.gov/pmc/articles/PMC394920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www.bridgesofgraceucc.org/"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0.jpg"/><Relationship Id="rId4" Type="http://schemas.openxmlformats.org/officeDocument/2006/relationships/image" Target="../media/image19.png"/></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Replication and Reproducibility in Social Sciences and Statistics: Context, Concerns, and Concrete Measures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smtClean="0"/>
              <a:t>Partial funding </a:t>
            </a:r>
            <a:r>
              <a:rPr lang="en-US" sz="1600" dirty="0"/>
              <a:t>acknowledged under NSF-</a:t>
            </a:r>
            <a:r>
              <a:rPr lang="en-US" sz="1600" dirty="0">
                <a:hlinkClick r:id="rId2"/>
              </a:rPr>
              <a:t>#1131848 (NCRN)</a:t>
            </a:r>
            <a:r>
              <a:rPr lang="en-US" sz="1600" dirty="0"/>
              <a:t> and a grant from the Alfred P. Sloan Foundation.</a:t>
            </a:r>
            <a:br>
              <a:rPr lang="en-US" sz="1600" dirty="0"/>
            </a:br>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crisis in the 1980s </a:t>
            </a:r>
            <a:r>
              <a:rPr lang="en-US" dirty="0" smtClean="0"/>
              <a:t>… lead to changes</a:t>
            </a:r>
            <a:endParaRPr lang="en-US" dirty="0"/>
          </a:p>
        </p:txBody>
      </p:sp>
      <p:sp>
        <p:nvSpPr>
          <p:cNvPr id="6" name="Content Placeholder 5"/>
          <p:cNvSpPr>
            <a:spLocks noGrp="1"/>
          </p:cNvSpPr>
          <p:nvPr>
            <p:ph idx="1"/>
          </p:nvPr>
        </p:nvSpPr>
        <p:spPr/>
        <p:txBody>
          <a:bodyPr/>
          <a:lstStyle/>
          <a:p>
            <a:r>
              <a:rPr lang="en-US" dirty="0" smtClean="0"/>
              <a:t>1976- JPE Section on Confirmation and Contradictions</a:t>
            </a:r>
          </a:p>
          <a:p>
            <a:r>
              <a:rPr lang="en-US" dirty="0" smtClean="0"/>
              <a:t>1988 Replication archive at the Journal of Applied Econometrics</a:t>
            </a:r>
            <a:r>
              <a:rPr lang="en-US" dirty="0" smtClean="0"/>
              <a:t> </a:t>
            </a:r>
            <a:endParaRPr lang="en-US" dirty="0"/>
          </a:p>
        </p:txBody>
      </p:sp>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smtClean="0"/>
              <a:t>More self-deposit repositories in the social sciences</a:t>
            </a:r>
          </a:p>
          <a:p>
            <a:pPr lvl="1"/>
            <a:r>
              <a:rPr lang="en-US" sz="3200" dirty="0" err="1" smtClean="0"/>
              <a:t>Dataverse</a:t>
            </a:r>
            <a:endParaRPr lang="en-US" sz="3200" dirty="0" smtClean="0"/>
          </a:p>
          <a:p>
            <a:pPr lvl="1"/>
            <a:r>
              <a:rPr lang="en-US" sz="3200" dirty="0" err="1" smtClean="0"/>
              <a:t>Figshare</a:t>
            </a:r>
            <a:endParaRPr lang="en-US" sz="3200" dirty="0" smtClean="0"/>
          </a:p>
          <a:p>
            <a:pPr lvl="1"/>
            <a:r>
              <a:rPr lang="en-US" sz="3200" dirty="0" err="1" smtClean="0"/>
              <a:t>openICPSR</a:t>
            </a:r>
            <a:endParaRPr lang="en-US" sz="3200" dirty="0" smtClean="0"/>
          </a:p>
          <a:p>
            <a:pPr lvl="1"/>
            <a:r>
              <a:rPr lang="en-US" sz="3200" dirty="0" err="1" smtClean="0"/>
              <a:t>Zenodo</a:t>
            </a:r>
            <a:endParaRPr lang="en-US" sz="3200" dirty="0" smtClean="0"/>
          </a:p>
          <a:p>
            <a:pPr lvl="1"/>
            <a:r>
              <a:rPr lang="en-US" sz="3200" dirty="0" smtClean="0"/>
              <a:t>Qualitative Data Repository (QDR)</a:t>
            </a:r>
          </a:p>
          <a:p>
            <a:pPr lvl="1"/>
            <a:r>
              <a:rPr lang="en-US" sz="3200" dirty="0" smtClean="0"/>
              <a:t>Others…	</a:t>
            </a:r>
          </a:p>
        </p:txBody>
      </p:sp>
    </p:spTree>
    <p:extLst>
      <p:ext uri="{BB962C8B-B14F-4D97-AF65-F5344CB8AC3E}">
        <p14:creationId xmlns:p14="http://schemas.microsoft.com/office/powerpoint/2010/main" val="5664916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and easier data deposit</a:t>
            </a:r>
            <a:endParaRPr lang="en-US" dirty="0"/>
          </a:p>
        </p:txBody>
      </p:sp>
      <p:sp>
        <p:nvSpPr>
          <p:cNvPr id="3" name="Content Placeholder 2"/>
          <p:cNvSpPr>
            <a:spLocks noGrp="1"/>
          </p:cNvSpPr>
          <p:nvPr>
            <p:ph idx="1"/>
          </p:nvPr>
        </p:nvSpPr>
        <p:spPr/>
        <p:txBody>
          <a:bodyPr>
            <a:normAutofit/>
          </a:bodyPr>
          <a:lstStyle/>
          <a:p>
            <a:r>
              <a:rPr lang="en-US" dirty="0" smtClean="0"/>
              <a:t>More integration into </a:t>
            </a:r>
            <a:r>
              <a:rPr lang="en-US" b="1" dirty="0" smtClean="0">
                <a:solidFill>
                  <a:schemeClr val="accent5">
                    <a:lumMod val="75000"/>
                  </a:schemeClr>
                </a:solidFill>
              </a:rPr>
              <a:t>Journal Workflows</a:t>
            </a:r>
          </a:p>
          <a:p>
            <a:pPr lvl="1"/>
            <a:r>
              <a:rPr lang="en-US" dirty="0" smtClean="0"/>
              <a:t>AJPS + </a:t>
            </a:r>
            <a:r>
              <a:rPr lang="en-US" dirty="0" err="1" smtClean="0"/>
              <a:t>Dataverse</a:t>
            </a:r>
            <a:endParaRPr lang="en-US" dirty="0" smtClean="0"/>
          </a:p>
          <a:p>
            <a:pPr lvl="1"/>
            <a:r>
              <a:rPr lang="en-US" dirty="0" smtClean="0"/>
              <a:t>QJE, </a:t>
            </a:r>
            <a:r>
              <a:rPr lang="en-US" dirty="0" err="1" smtClean="0"/>
              <a:t>Restat</a:t>
            </a:r>
            <a:r>
              <a:rPr lang="en-US" dirty="0" smtClean="0"/>
              <a:t> (both Harvard…) + </a:t>
            </a:r>
            <a:r>
              <a:rPr lang="en-US" dirty="0" err="1" smtClean="0"/>
              <a:t>Dataverse</a:t>
            </a:r>
            <a:endParaRPr lang="en-US" dirty="0" smtClean="0"/>
          </a:p>
          <a:p>
            <a:r>
              <a:rPr lang="en-US" dirty="0" smtClean="0"/>
              <a:t>Data deposit occurring during submission</a:t>
            </a:r>
          </a:p>
          <a:p>
            <a:pPr marL="0" indent="0">
              <a:buNone/>
            </a:pPr>
            <a:endParaRPr lang="en-US" dirty="0"/>
          </a:p>
        </p:txBody>
      </p:sp>
    </p:spTree>
    <p:extLst>
      <p:ext uri="{BB962C8B-B14F-4D97-AF65-F5344CB8AC3E}">
        <p14:creationId xmlns:p14="http://schemas.microsoft.com/office/powerpoint/2010/main" val="38404520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 the AEA…</a:t>
            </a:r>
            <a:endParaRPr lang="en-US" dirty="0"/>
          </a:p>
        </p:txBody>
      </p:sp>
      <p:sp>
        <p:nvSpPr>
          <p:cNvPr id="5" name="Content Placeholder 4"/>
          <p:cNvSpPr>
            <a:spLocks noGrp="1"/>
          </p:cNvSpPr>
          <p:nvPr>
            <p:ph idx="1"/>
          </p:nvPr>
        </p:nvSpPr>
        <p:spPr/>
        <p:txBody>
          <a:bodyPr/>
          <a:lstStyle/>
          <a:p>
            <a:r>
              <a:rPr lang="en-US" dirty="0" smtClean="0"/>
              <a:t>We will create a journal-specific repository for AEA journals</a:t>
            </a:r>
          </a:p>
          <a:p>
            <a:pPr lvl="1"/>
            <a:r>
              <a:rPr lang="en-US" i="1" dirty="0" smtClean="0">
                <a:solidFill>
                  <a:schemeClr val="tx1">
                    <a:lumMod val="50000"/>
                    <a:lumOff val="50000"/>
                  </a:schemeClr>
                </a:solidFill>
              </a:rPr>
              <a:t>Open for deposit 2019 Q1</a:t>
            </a:r>
          </a:p>
          <a:p>
            <a:r>
              <a:rPr lang="en-US" dirty="0" smtClean="0"/>
              <a:t>We will migrate </a:t>
            </a:r>
            <a:r>
              <a:rPr lang="en-US" b="1" dirty="0" smtClean="0"/>
              <a:t>all historical supplements</a:t>
            </a:r>
            <a:r>
              <a:rPr lang="en-US" dirty="0" smtClean="0"/>
              <a:t> to the archive</a:t>
            </a:r>
          </a:p>
          <a:p>
            <a:pPr lvl="1"/>
            <a:r>
              <a:rPr lang="en-US" i="1" dirty="0" smtClean="0">
                <a:solidFill>
                  <a:schemeClr val="tx1">
                    <a:lumMod val="50000"/>
                    <a:lumOff val="50000"/>
                  </a:schemeClr>
                </a:solidFill>
              </a:rPr>
              <a:t>Explode the ZIP files: greater transparency</a:t>
            </a:r>
            <a:endParaRPr lang="en-US" i="1" dirty="0">
              <a:solidFill>
                <a:schemeClr val="tx1">
                  <a:lumMod val="50000"/>
                  <a:lumOff val="50000"/>
                </a:schemeClr>
              </a:solidFill>
            </a:endParaRPr>
          </a:p>
        </p:txBody>
      </p:sp>
    </p:spTree>
    <p:extLst>
      <p:ext uri="{BB962C8B-B14F-4D97-AF65-F5344CB8AC3E}">
        <p14:creationId xmlns:p14="http://schemas.microsoft.com/office/powerpoint/2010/main" val="412305029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5200" y="2667000"/>
            <a:ext cx="7382933" cy="707886"/>
          </a:xfrm>
          <a:prstGeom prst="rect">
            <a:avLst/>
          </a:prstGeom>
          <a:noFill/>
        </p:spPr>
        <p:txBody>
          <a:bodyPr wrap="square" rtlCol="0">
            <a:spAutoFit/>
          </a:bodyPr>
          <a:lstStyle/>
          <a:p>
            <a:pPr algn="ctr"/>
            <a:r>
              <a:rPr lang="en-US" sz="4000" dirty="0" smtClean="0"/>
              <a:t>And then we’ll kill it</a:t>
            </a:r>
            <a:endParaRPr lang="en-US" sz="4000" dirty="0"/>
          </a:p>
        </p:txBody>
      </p:sp>
    </p:spTree>
    <p:extLst>
      <p:ext uri="{BB962C8B-B14F-4D97-AF65-F5344CB8AC3E}">
        <p14:creationId xmlns:p14="http://schemas.microsoft.com/office/powerpoint/2010/main" val="24337584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5200" y="2667000"/>
            <a:ext cx="7382933" cy="707886"/>
          </a:xfrm>
          <a:prstGeom prst="rect">
            <a:avLst/>
          </a:prstGeom>
          <a:noFill/>
        </p:spPr>
        <p:txBody>
          <a:bodyPr wrap="square" rtlCol="0">
            <a:spAutoFit/>
          </a:bodyPr>
          <a:lstStyle/>
          <a:p>
            <a:pPr algn="ctr"/>
            <a:r>
              <a:rPr lang="en-US" sz="4000" dirty="0" smtClean="0"/>
              <a:t>Let me explain…</a:t>
            </a:r>
            <a:endParaRPr lang="en-US" sz="4000" dirty="0"/>
          </a:p>
        </p:txBody>
      </p:sp>
    </p:spTree>
    <p:extLst>
      <p:ext uri="{BB962C8B-B14F-4D97-AF65-F5344CB8AC3E}">
        <p14:creationId xmlns:p14="http://schemas.microsoft.com/office/powerpoint/2010/main" val="33068123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going to do at the AEA?</a:t>
            </a:r>
            <a:endParaRPr lang="en-US" dirty="0"/>
          </a:p>
        </p:txBody>
      </p:sp>
      <p:sp>
        <p:nvSpPr>
          <p:cNvPr id="3" name="Content Placeholder 2"/>
          <p:cNvSpPr>
            <a:spLocks noGrp="1"/>
          </p:cNvSpPr>
          <p:nvPr>
            <p:ph idx="1"/>
          </p:nvPr>
        </p:nvSpPr>
        <p:spPr/>
        <p:txBody>
          <a:bodyPr/>
          <a:lstStyle/>
          <a:p>
            <a:r>
              <a:rPr lang="en-US" dirty="0" smtClean="0"/>
              <a:t>Long-term outlook</a:t>
            </a:r>
          </a:p>
          <a:p>
            <a:r>
              <a:rPr lang="en-US" dirty="0" smtClean="0"/>
              <a:t>Challenges: firm data – how to move as close as possible to the ideal of full provenance traceability</a:t>
            </a:r>
          </a:p>
          <a:p>
            <a:r>
              <a:rPr lang="en-US" dirty="0" smtClean="0"/>
              <a:t>Pre-registration: highlighting</a:t>
            </a:r>
          </a:p>
          <a:p>
            <a:r>
              <a:rPr lang="en-US" dirty="0" smtClean="0"/>
              <a:t>Registered reports? JDE only so far (see Frankel and </a:t>
            </a:r>
            <a:r>
              <a:rPr lang="en-US" dirty="0" err="1" smtClean="0"/>
              <a:t>Kasy</a:t>
            </a:r>
            <a:r>
              <a:rPr lang="en-US" dirty="0" smtClean="0"/>
              <a:t>, 2018, Which findings should be published for a nuanced model and view)</a:t>
            </a:r>
          </a:p>
        </p:txBody>
      </p:sp>
    </p:spTree>
    <p:extLst>
      <p:ext uri="{BB962C8B-B14F-4D97-AF65-F5344CB8AC3E}">
        <p14:creationId xmlns:p14="http://schemas.microsoft.com/office/powerpoint/2010/main" val="145071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this figure?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3753872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accessibility</a:t>
            </a:r>
            <a:endParaRPr lang="en-US" dirty="0"/>
          </a:p>
        </p:txBody>
      </p:sp>
      <p:sp>
        <p:nvSpPr>
          <p:cNvPr id="3" name="Content Placeholder 2"/>
          <p:cNvSpPr>
            <a:spLocks noGrp="1"/>
          </p:cNvSpPr>
          <p:nvPr>
            <p:ph idx="1"/>
          </p:nvPr>
        </p:nvSpPr>
        <p:spPr/>
        <p:txBody>
          <a:bodyPr/>
          <a:lstStyle/>
          <a:p>
            <a:r>
              <a:rPr lang="en-US" dirty="0" err="1" smtClean="0"/>
              <a:t>Chetty’s</a:t>
            </a:r>
            <a:r>
              <a:rPr lang="en-US" dirty="0" smtClean="0"/>
              <a:t> assessment was entirely manual</a:t>
            </a:r>
          </a:p>
          <a:p>
            <a:pPr lvl="1"/>
            <a:r>
              <a:rPr lang="en-US" dirty="0" smtClean="0"/>
              <a:t>Download the article</a:t>
            </a:r>
          </a:p>
          <a:p>
            <a:pPr lvl="1"/>
            <a:r>
              <a:rPr lang="en-US" dirty="0" smtClean="0"/>
              <a:t>Read what kind of data is used</a:t>
            </a:r>
          </a:p>
          <a:p>
            <a:r>
              <a:rPr lang="en-US" dirty="0" smtClean="0"/>
              <a:t>And yet does not provide information such as</a:t>
            </a:r>
          </a:p>
          <a:p>
            <a:pPr lvl="1"/>
            <a:r>
              <a:rPr lang="en-US" dirty="0" smtClean="0"/>
              <a:t>Who can access?</a:t>
            </a:r>
          </a:p>
          <a:p>
            <a:pPr lvl="1"/>
            <a:r>
              <a:rPr lang="en-US" dirty="0" smtClean="0"/>
              <a:t>How long can you access?</a:t>
            </a:r>
          </a:p>
          <a:p>
            <a:pPr lvl="1"/>
            <a:r>
              <a:rPr lang="en-US" dirty="0" smtClean="0"/>
              <a:t>Characteristics of the data</a:t>
            </a:r>
          </a:p>
          <a:p>
            <a:r>
              <a:rPr lang="en-US" dirty="0" smtClean="0"/>
              <a:t>… and not for want of trying, but because that information is not required and not provided</a:t>
            </a:r>
          </a:p>
          <a:p>
            <a:pPr lvl="1"/>
            <a:endParaRPr lang="en-US" dirty="0"/>
          </a:p>
        </p:txBody>
      </p:sp>
    </p:spTree>
    <p:extLst>
      <p:ext uri="{BB962C8B-B14F-4D97-AF65-F5344CB8AC3E}">
        <p14:creationId xmlns:p14="http://schemas.microsoft.com/office/powerpoint/2010/main" val="16705535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earlier examples</a:t>
            </a:r>
            <a:endParaRPr lang="en-US" dirty="0"/>
          </a:p>
        </p:txBody>
      </p:sp>
      <p:sp>
        <p:nvSpPr>
          <p:cNvPr id="3" name="Content Placeholder 2"/>
          <p:cNvSpPr>
            <a:spLocks noGrp="1"/>
          </p:cNvSpPr>
          <p:nvPr>
            <p:ph idx="1"/>
          </p:nvPr>
        </p:nvSpPr>
        <p:spPr/>
        <p:txBody>
          <a:bodyPr>
            <a:normAutofit fontScale="92500" lnSpcReduction="10000"/>
          </a:bodyPr>
          <a:lstStyle/>
          <a:p>
            <a:r>
              <a:rPr lang="en-US" sz="3500" b="1" dirty="0" smtClean="0"/>
              <a:t>Costly access but good intentions:</a:t>
            </a:r>
          </a:p>
          <a:p>
            <a:pPr marL="0" indent="0" algn="ctr">
              <a:buNone/>
            </a:pPr>
            <a:r>
              <a:rPr lang="en-US" dirty="0" smtClean="0">
                <a:latin typeface="Century" panose="02040604050505020304" pitchFamily="18" charset="0"/>
              </a:rPr>
              <a:t>“researchers </a:t>
            </a:r>
            <a:r>
              <a:rPr lang="en-US" dirty="0">
                <a:latin typeface="Century" panose="02040604050505020304" pitchFamily="18" charset="0"/>
              </a:rPr>
              <a:t>could submit programs that [...] research </a:t>
            </a:r>
            <a:r>
              <a:rPr lang="en-US" dirty="0" smtClean="0">
                <a:latin typeface="Century" panose="02040604050505020304" pitchFamily="18" charset="0"/>
              </a:rPr>
              <a:t>assistants would </a:t>
            </a:r>
            <a:r>
              <a:rPr lang="en-US" dirty="0">
                <a:latin typeface="Century" panose="02040604050505020304" pitchFamily="18" charset="0"/>
              </a:rPr>
              <a:t>run. Alternatively, researchers wishing to work directly with the data could come </a:t>
            </a:r>
            <a:r>
              <a:rPr lang="en-US" dirty="0" smtClean="0">
                <a:latin typeface="Century" panose="02040604050505020304" pitchFamily="18" charset="0"/>
              </a:rPr>
              <a:t>and work </a:t>
            </a:r>
            <a:r>
              <a:rPr lang="en-US" dirty="0">
                <a:latin typeface="Century" panose="02040604050505020304" pitchFamily="18" charset="0"/>
              </a:rPr>
              <a:t>on the Institute's premises</a:t>
            </a:r>
            <a:r>
              <a:rPr lang="en-US" dirty="0" smtClean="0">
                <a:latin typeface="Century" panose="02040604050505020304" pitchFamily="18" charset="0"/>
              </a:rPr>
              <a:t>.”</a:t>
            </a:r>
            <a:br>
              <a:rPr lang="en-US" dirty="0" smtClean="0">
                <a:latin typeface="Century" panose="02040604050505020304" pitchFamily="18" charset="0"/>
              </a:rPr>
            </a:br>
            <a:r>
              <a:rPr lang="en-US" sz="1700" dirty="0" err="1"/>
              <a:t>Autor</a:t>
            </a:r>
            <a:r>
              <a:rPr lang="en-US" sz="1700" dirty="0"/>
              <a:t>/Houseman </a:t>
            </a:r>
            <a:r>
              <a:rPr lang="en-US" sz="1700" dirty="0" smtClean="0"/>
              <a:t>doi:10.1257/app.2.3.96</a:t>
            </a:r>
            <a:endParaRPr lang="en-US" sz="1700" dirty="0"/>
          </a:p>
          <a:p>
            <a:r>
              <a:rPr lang="en-US" sz="3500" b="1" dirty="0" smtClean="0"/>
              <a:t>Uncertain access</a:t>
            </a:r>
            <a:endParaRPr lang="en-US" sz="3500" b="1" dirty="0"/>
          </a:p>
          <a:p>
            <a:pPr marL="0" indent="0" algn="ctr">
              <a:buNone/>
            </a:pPr>
            <a:r>
              <a:rPr lang="en-US" dirty="0" smtClean="0">
                <a:latin typeface="Century" panose="02040604050505020304" pitchFamily="18" charset="0"/>
              </a:rPr>
              <a:t>“Data </a:t>
            </a:r>
            <a:r>
              <a:rPr lang="en-US" dirty="0">
                <a:latin typeface="Century" panose="02040604050505020304" pitchFamily="18" charset="0"/>
              </a:rPr>
              <a:t>[...] is proprietary and owned by the </a:t>
            </a:r>
            <a:r>
              <a:rPr lang="en-US" dirty="0" smtClean="0">
                <a:latin typeface="Century" panose="02040604050505020304" pitchFamily="18" charset="0"/>
              </a:rPr>
              <a:t>Alachua County</a:t>
            </a:r>
            <a:r>
              <a:rPr lang="en-US" dirty="0">
                <a:latin typeface="Century" panose="02040604050505020304" pitchFamily="18" charset="0"/>
              </a:rPr>
              <a:t>, Florida School District. The corresponding author [...] holds the </a:t>
            </a:r>
            <a:r>
              <a:rPr lang="en-US" dirty="0" err="1" smtClean="0">
                <a:latin typeface="Century" panose="02040604050505020304" pitchFamily="18" charset="0"/>
              </a:rPr>
              <a:t>deidentified</a:t>
            </a:r>
            <a:r>
              <a:rPr lang="en-US" dirty="0" smtClean="0">
                <a:latin typeface="Century" panose="02040604050505020304" pitchFamily="18" charset="0"/>
              </a:rPr>
              <a:t> dataset </a:t>
            </a:r>
            <a:r>
              <a:rPr lang="en-US" dirty="0">
                <a:latin typeface="Century" panose="02040604050505020304" pitchFamily="18" charset="0"/>
              </a:rPr>
              <a:t>[...] and will provide copies </a:t>
            </a:r>
            <a:r>
              <a:rPr lang="en-US" dirty="0" smtClean="0">
                <a:latin typeface="Century" panose="02040604050505020304" pitchFamily="18" charset="0"/>
              </a:rPr>
              <a:t>to authors </a:t>
            </a:r>
            <a:r>
              <a:rPr lang="en-US" dirty="0">
                <a:latin typeface="Century" panose="02040604050505020304" pitchFamily="18" charset="0"/>
              </a:rPr>
              <a:t>who receive written permission from the Alachua County Public Schools</a:t>
            </a:r>
            <a:r>
              <a:rPr lang="en-US" dirty="0" smtClean="0">
                <a:latin typeface="Century" panose="02040604050505020304" pitchFamily="18" charset="0"/>
              </a:rPr>
              <a:t>.”</a:t>
            </a:r>
            <a:endParaRPr lang="en-US" dirty="0">
              <a:latin typeface="Century" panose="02040604050505020304" pitchFamily="18" charset="0"/>
            </a:endParaRPr>
          </a:p>
        </p:txBody>
      </p:sp>
    </p:spTree>
    <p:extLst>
      <p:ext uri="{BB962C8B-B14F-4D97-AF65-F5344CB8AC3E}">
        <p14:creationId xmlns:p14="http://schemas.microsoft.com/office/powerpoint/2010/main" val="328248077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800" b="1" dirty="0" smtClean="0">
                <a:solidFill>
                  <a:srgbClr val="C00000"/>
                </a:solidFill>
              </a:rPr>
              <a:t>no systematic information is collected </a:t>
            </a:r>
            <a:br>
              <a:rPr lang="en-US" sz="4800" b="1" dirty="0" smtClean="0">
                <a:solidFill>
                  <a:srgbClr val="C00000"/>
                </a:solidFill>
              </a:rPr>
            </a:br>
            <a:r>
              <a:rPr lang="en-US" sz="4000" dirty="0" smtClean="0"/>
              <a:t>(“exemption”)</a:t>
            </a:r>
            <a:endParaRPr lang="en-US" sz="4000" b="1" dirty="0"/>
          </a:p>
        </p:txBody>
      </p:sp>
    </p:spTree>
    <p:extLst>
      <p:ext uri="{BB962C8B-B14F-4D97-AF65-F5344CB8AC3E}">
        <p14:creationId xmlns:p14="http://schemas.microsoft.com/office/powerpoint/2010/main" val="2285068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crisis in the 1990s</a:t>
            </a:r>
            <a:endParaRPr lang="en-US" dirty="0"/>
          </a:p>
        </p:txBody>
      </p:sp>
      <p:sp>
        <p:nvSpPr>
          <p:cNvPr id="3" name="Content Placeholder 2"/>
          <p:cNvSpPr>
            <a:spLocks noGrp="1"/>
          </p:cNvSpPr>
          <p:nvPr>
            <p:ph idx="1"/>
          </p:nvPr>
        </p:nvSpPr>
        <p:spPr/>
        <p:txBody>
          <a:bodyPr>
            <a:normAutofit/>
          </a:bodyPr>
          <a:lstStyle/>
          <a:p>
            <a:r>
              <a:rPr lang="en-US" dirty="0" smtClean="0"/>
              <a:t>Anderson and </a:t>
            </a:r>
            <a:r>
              <a:rPr lang="en-US" dirty="0" err="1" smtClean="0"/>
              <a:t>Dewald</a:t>
            </a:r>
            <a:r>
              <a:rPr lang="en-US" dirty="0" smtClean="0"/>
              <a:t> (1994) [Economics]</a:t>
            </a:r>
          </a:p>
          <a:p>
            <a:r>
              <a:rPr lang="en-US" dirty="0" smtClean="0"/>
              <a:t>King (1995) “Replication, replication” [Political Science</a:t>
            </a:r>
            <a:r>
              <a:rPr lang="en-US" dirty="0" smtClean="0"/>
              <a:t>]</a:t>
            </a:r>
          </a:p>
          <a:p>
            <a:r>
              <a:rPr lang="en-US" dirty="0"/>
              <a:t>McCloskey and </a:t>
            </a:r>
            <a:r>
              <a:rPr lang="en-US" dirty="0" err="1"/>
              <a:t>Ziliak</a:t>
            </a:r>
            <a:r>
              <a:rPr lang="en-US" dirty="0"/>
              <a:t>, </a:t>
            </a:r>
            <a:r>
              <a:rPr lang="en-US" dirty="0" smtClean="0"/>
              <a:t>1996: Do economists consider power calculations?</a:t>
            </a:r>
            <a:endParaRPr lang="en-US" dirty="0" smtClean="0"/>
          </a:p>
          <a:p>
            <a:r>
              <a:rPr lang="en-US" dirty="0" smtClean="0"/>
              <a:t>McCullough and Vinod (1999): call for replication </a:t>
            </a:r>
            <a:r>
              <a:rPr lang="en-US" dirty="0" smtClean="0"/>
              <a:t>archives</a:t>
            </a:r>
            <a:endParaRPr lang="en-US" dirty="0" smtClean="0"/>
          </a:p>
        </p:txBody>
      </p:sp>
    </p:spTree>
    <p:extLst>
      <p:ext uri="{BB962C8B-B14F-4D97-AF65-F5344CB8AC3E}">
        <p14:creationId xmlns:p14="http://schemas.microsoft.com/office/powerpoint/2010/main" val="41087075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800" dirty="0" smtClean="0"/>
              <a:t>If the Data is </a:t>
            </a:r>
            <a:br>
              <a:rPr lang="en-US" sz="4800" dirty="0" smtClean="0"/>
            </a:br>
            <a:r>
              <a:rPr lang="en-US" sz="4800" b="1" dirty="0" smtClean="0">
                <a:solidFill>
                  <a:schemeClr val="accent4">
                    <a:lumMod val="75000"/>
                  </a:schemeClr>
                </a:solidFill>
              </a:rPr>
              <a:t>not open-access</a:t>
            </a:r>
            <a:r>
              <a:rPr lang="en-US" sz="4800" dirty="0" smtClean="0"/>
              <a:t>,</a:t>
            </a:r>
            <a:br>
              <a:rPr lang="en-US" sz="4800" dirty="0" smtClean="0"/>
            </a:br>
            <a:r>
              <a:rPr lang="en-US" sz="4800" dirty="0" smtClean="0"/>
              <a:t> </a:t>
            </a:r>
            <a:br>
              <a:rPr lang="en-US" sz="4800" dirty="0" smtClean="0"/>
            </a:br>
            <a:r>
              <a:rPr lang="en-US" sz="4400" b="1" dirty="0">
                <a:solidFill>
                  <a:srgbClr val="C00000"/>
                </a:solidFill>
              </a:rPr>
              <a:t>even if </a:t>
            </a:r>
            <a:r>
              <a:rPr lang="en-US" sz="4800" dirty="0" smtClean="0"/>
              <a:t>the </a:t>
            </a:r>
            <a:r>
              <a:rPr lang="en-US" sz="4800" i="1" dirty="0" smtClean="0"/>
              <a:t>Data Owner </a:t>
            </a:r>
            <a:r>
              <a:rPr lang="en-US" sz="4800" dirty="0"/>
              <a:t/>
            </a:r>
            <a:br>
              <a:rPr lang="en-US" sz="4800" dirty="0"/>
            </a:br>
            <a:r>
              <a:rPr lang="en-US" sz="4800" b="1" dirty="0" smtClean="0">
                <a:solidFill>
                  <a:srgbClr val="C00000"/>
                </a:solidFill>
              </a:rPr>
              <a:t>has </a:t>
            </a:r>
            <a:r>
              <a:rPr lang="en-US" sz="4800" b="1" dirty="0">
                <a:solidFill>
                  <a:srgbClr val="C00000"/>
                </a:solidFill>
              </a:rPr>
              <a:t>already </a:t>
            </a:r>
            <a:r>
              <a:rPr lang="en-US" sz="4800" b="1" u="sng" dirty="0">
                <a:solidFill>
                  <a:srgbClr val="C00000"/>
                </a:solidFill>
              </a:rPr>
              <a:t>deposited</a:t>
            </a:r>
            <a:r>
              <a:rPr lang="en-US" sz="4800" b="1" dirty="0">
                <a:solidFill>
                  <a:srgbClr val="C00000"/>
                </a:solidFill>
              </a:rPr>
              <a:t> it</a:t>
            </a:r>
            <a:endParaRPr lang="en-US" sz="4400" b="1" dirty="0">
              <a:solidFill>
                <a:srgbClr val="C00000"/>
              </a:solidFill>
            </a:endParaRPr>
          </a:p>
        </p:txBody>
      </p:sp>
    </p:spTree>
    <p:extLst>
      <p:ext uri="{BB962C8B-B14F-4D97-AF65-F5344CB8AC3E}">
        <p14:creationId xmlns:p14="http://schemas.microsoft.com/office/powerpoint/2010/main" val="35708517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400" dirty="0" smtClean="0"/>
              <a:t>If the Data </a:t>
            </a:r>
            <a:r>
              <a:rPr lang="en-US" sz="4400" b="1" u="sng" dirty="0" smtClean="0">
                <a:solidFill>
                  <a:schemeClr val="accent6">
                    <a:lumMod val="75000"/>
                  </a:schemeClr>
                </a:solidFill>
              </a:rPr>
              <a:t>is</a:t>
            </a:r>
            <a:r>
              <a:rPr lang="en-US" sz="4400" b="1" dirty="0" smtClean="0">
                <a:solidFill>
                  <a:schemeClr val="accent6">
                    <a:lumMod val="75000"/>
                  </a:schemeClr>
                </a:solidFill>
              </a:rPr>
              <a:t> open-access</a:t>
            </a:r>
            <a:r>
              <a:rPr lang="en-US" sz="4400" dirty="0" smtClean="0"/>
              <a:t>,</a:t>
            </a:r>
            <a:br>
              <a:rPr lang="en-US" sz="4400" dirty="0" smtClean="0"/>
            </a:br>
            <a:r>
              <a:rPr lang="en-US" dirty="0" smtClean="0"/>
              <a:t>you are asked to deposit the data in the “journal repository”</a:t>
            </a:r>
            <a:br>
              <a:rPr lang="en-US" dirty="0" smtClean="0"/>
            </a:br>
            <a:r>
              <a:rPr lang="en-US" dirty="0" smtClean="0"/>
              <a:t/>
            </a:r>
            <a:br>
              <a:rPr lang="en-US" dirty="0" smtClean="0"/>
            </a:br>
            <a:r>
              <a:rPr lang="en-US" b="1" dirty="0">
                <a:solidFill>
                  <a:srgbClr val="C00000"/>
                </a:solidFill>
              </a:rPr>
              <a:t>even if </a:t>
            </a:r>
            <a:r>
              <a:rPr lang="en-US" sz="4000" dirty="0"/>
              <a:t>the </a:t>
            </a:r>
            <a:r>
              <a:rPr lang="en-US" sz="4000" i="1" dirty="0"/>
              <a:t>Data Owner </a:t>
            </a:r>
            <a:r>
              <a:rPr lang="en-US" sz="4000" dirty="0"/>
              <a:t/>
            </a:r>
            <a:br>
              <a:rPr lang="en-US" sz="4000" dirty="0"/>
            </a:br>
            <a:r>
              <a:rPr lang="en-US" sz="4000" b="1" dirty="0">
                <a:solidFill>
                  <a:srgbClr val="C00000"/>
                </a:solidFill>
              </a:rPr>
              <a:t>has already </a:t>
            </a:r>
            <a:r>
              <a:rPr lang="en-US" sz="4000" b="1" u="sng" dirty="0">
                <a:solidFill>
                  <a:srgbClr val="C00000"/>
                </a:solidFill>
              </a:rPr>
              <a:t>deposited</a:t>
            </a:r>
            <a:r>
              <a:rPr lang="en-US" sz="4000" b="1" dirty="0">
                <a:solidFill>
                  <a:srgbClr val="C00000"/>
                </a:solidFill>
              </a:rPr>
              <a:t> it</a:t>
            </a:r>
            <a:endParaRPr lang="en-US" b="1" dirty="0">
              <a:solidFill>
                <a:srgbClr val="C00000"/>
              </a:solidFill>
            </a:endParaRPr>
          </a:p>
        </p:txBody>
      </p:sp>
    </p:spTree>
    <p:extLst>
      <p:ext uri="{BB962C8B-B14F-4D97-AF65-F5344CB8AC3E}">
        <p14:creationId xmlns:p14="http://schemas.microsoft.com/office/powerpoint/2010/main" val="39571443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Current Data Availability Policies are Broken</a:t>
            </a:r>
            <a:endParaRPr lang="en-US" sz="4200" dirty="0"/>
          </a:p>
        </p:txBody>
      </p:sp>
      <p:sp>
        <p:nvSpPr>
          <p:cNvPr id="3" name="Content Placeholder 2"/>
          <p:cNvSpPr>
            <a:spLocks noGrp="1"/>
          </p:cNvSpPr>
          <p:nvPr>
            <p:ph idx="1"/>
          </p:nvPr>
        </p:nvSpPr>
        <p:spPr/>
        <p:txBody>
          <a:bodyPr>
            <a:normAutofit/>
          </a:bodyPr>
          <a:lstStyle/>
          <a:p>
            <a:r>
              <a:rPr lang="en-US" sz="4400" dirty="0" smtClean="0"/>
              <a:t>If the Data </a:t>
            </a:r>
            <a:r>
              <a:rPr lang="en-US" sz="4400" b="1" u="sng" dirty="0" smtClean="0">
                <a:solidFill>
                  <a:schemeClr val="accent6">
                    <a:lumMod val="75000"/>
                  </a:schemeClr>
                </a:solidFill>
              </a:rPr>
              <a:t>is</a:t>
            </a:r>
            <a:r>
              <a:rPr lang="en-US" sz="4400" b="1" dirty="0" smtClean="0">
                <a:solidFill>
                  <a:schemeClr val="accent6">
                    <a:lumMod val="75000"/>
                  </a:schemeClr>
                </a:solidFill>
              </a:rPr>
              <a:t> open-access</a:t>
            </a:r>
            <a:r>
              <a:rPr lang="en-US" sz="4400" dirty="0" smtClean="0"/>
              <a:t>,</a:t>
            </a:r>
            <a:br>
              <a:rPr lang="en-US" sz="4400" dirty="0" smtClean="0"/>
            </a:br>
            <a:r>
              <a:rPr lang="en-US" dirty="0" smtClean="0"/>
              <a:t>you are asked to deposit the data in the “journal repository”</a:t>
            </a:r>
            <a:br>
              <a:rPr lang="en-US" dirty="0" smtClean="0"/>
            </a:br>
            <a:r>
              <a:rPr lang="en-US" dirty="0" smtClean="0"/>
              <a:t/>
            </a:r>
            <a:br>
              <a:rPr lang="en-US" dirty="0" smtClean="0"/>
            </a:br>
            <a:r>
              <a:rPr lang="en-US" sz="4000" b="1" dirty="0" smtClean="0">
                <a:solidFill>
                  <a:srgbClr val="C00000"/>
                </a:solidFill>
              </a:rPr>
              <a:t>even if </a:t>
            </a:r>
            <a:r>
              <a:rPr lang="en-US" sz="4400" dirty="0" smtClean="0"/>
              <a:t>you have followed </a:t>
            </a:r>
            <a:r>
              <a:rPr lang="en-US" sz="4400" i="1" dirty="0" smtClean="0"/>
              <a:t>best practices</a:t>
            </a:r>
            <a:r>
              <a:rPr lang="en-US" sz="4400" dirty="0" smtClean="0"/>
              <a:t> and </a:t>
            </a:r>
            <a:br>
              <a:rPr lang="en-US" sz="4400" dirty="0" smtClean="0"/>
            </a:br>
            <a:r>
              <a:rPr lang="en-US" sz="4400" b="1" dirty="0" smtClean="0">
                <a:solidFill>
                  <a:srgbClr val="C00000"/>
                </a:solidFill>
              </a:rPr>
              <a:t>have already </a:t>
            </a:r>
            <a:r>
              <a:rPr lang="en-US" sz="4400" b="1" u="sng" dirty="0" smtClean="0">
                <a:solidFill>
                  <a:srgbClr val="C00000"/>
                </a:solidFill>
              </a:rPr>
              <a:t>deposited</a:t>
            </a:r>
            <a:r>
              <a:rPr lang="en-US" sz="4400" b="1" dirty="0" smtClean="0">
                <a:solidFill>
                  <a:srgbClr val="C00000"/>
                </a:solidFill>
              </a:rPr>
              <a:t> it</a:t>
            </a:r>
            <a:endParaRPr lang="en-US" sz="4000" b="1" dirty="0">
              <a:solidFill>
                <a:srgbClr val="C00000"/>
              </a:solidFill>
            </a:endParaRPr>
          </a:p>
        </p:txBody>
      </p:sp>
    </p:spTree>
    <p:extLst>
      <p:ext uri="{BB962C8B-B14F-4D97-AF65-F5344CB8AC3E}">
        <p14:creationId xmlns:p14="http://schemas.microsoft.com/office/powerpoint/2010/main" val="21922675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the ACS,</a:t>
            </a:r>
            <a:br>
              <a:rPr lang="en-US" sz="6000" dirty="0" smtClean="0"/>
            </a:br>
            <a:r>
              <a:rPr lang="en-US" sz="6000" dirty="0" smtClean="0"/>
              <a:t/>
            </a:r>
            <a:br>
              <a:rPr lang="en-US" sz="6000" dirty="0" smtClean="0"/>
            </a:br>
            <a:r>
              <a:rPr lang="en-US" sz="6000" dirty="0" smtClean="0"/>
              <a:t>should you deposit it </a:t>
            </a:r>
            <a:r>
              <a:rPr lang="en-US" sz="6000" b="1" i="1" u="sng" dirty="0" smtClean="0">
                <a:solidFill>
                  <a:srgbClr val="C00000"/>
                </a:solidFill>
              </a:rPr>
              <a:t>again</a:t>
            </a:r>
            <a:r>
              <a:rPr lang="en-US" sz="6000" dirty="0" smtClean="0"/>
              <a:t>?</a:t>
            </a:r>
          </a:p>
        </p:txBody>
      </p:sp>
    </p:spTree>
    <p:extLst>
      <p:ext uri="{BB962C8B-B14F-4D97-AF65-F5344CB8AC3E}">
        <p14:creationId xmlns:p14="http://schemas.microsoft.com/office/powerpoint/2010/main" val="5461372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the LEHD,</a:t>
            </a:r>
            <a:br>
              <a:rPr lang="en-US" sz="6000" dirty="0" smtClean="0"/>
            </a:br>
            <a:r>
              <a:rPr lang="en-US" sz="6000" dirty="0" smtClean="0"/>
              <a:t/>
            </a:r>
            <a:br>
              <a:rPr lang="en-US" sz="6000" dirty="0" smtClean="0"/>
            </a:br>
            <a:r>
              <a:rPr lang="en-US" sz="6000" dirty="0" smtClean="0"/>
              <a:t>has the Census Bureau not </a:t>
            </a:r>
            <a:r>
              <a:rPr lang="en-US" sz="6000" b="1" i="1" u="sng" dirty="0" smtClean="0">
                <a:solidFill>
                  <a:srgbClr val="C00000"/>
                </a:solidFill>
              </a:rPr>
              <a:t>already archived it</a:t>
            </a:r>
            <a:r>
              <a:rPr lang="en-US" sz="6000" dirty="0" smtClean="0"/>
              <a:t>?</a:t>
            </a:r>
          </a:p>
        </p:txBody>
      </p:sp>
    </p:spTree>
    <p:extLst>
      <p:ext uri="{BB962C8B-B14F-4D97-AF65-F5344CB8AC3E}">
        <p14:creationId xmlns:p14="http://schemas.microsoft.com/office/powerpoint/2010/main" val="30505143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the LEHD,</a:t>
            </a:r>
            <a:br>
              <a:rPr lang="en-US" sz="6000" dirty="0" smtClean="0"/>
            </a:br>
            <a:r>
              <a:rPr lang="en-US" sz="6000" dirty="0" smtClean="0"/>
              <a:t/>
            </a:r>
            <a:br>
              <a:rPr lang="en-US" sz="6000" dirty="0" smtClean="0"/>
            </a:br>
            <a:r>
              <a:rPr lang="en-US" sz="6000" dirty="0" smtClean="0"/>
              <a:t>can others </a:t>
            </a:r>
            <a:br>
              <a:rPr lang="en-US" sz="6000" dirty="0" smtClean="0"/>
            </a:br>
            <a:r>
              <a:rPr lang="en-US" sz="6000" dirty="0" smtClean="0"/>
              <a:t>not </a:t>
            </a:r>
            <a:r>
              <a:rPr lang="en-US" sz="6000" b="1" i="1" u="sng" dirty="0" smtClean="0">
                <a:solidFill>
                  <a:srgbClr val="C00000"/>
                </a:solidFill>
              </a:rPr>
              <a:t>access it</a:t>
            </a:r>
            <a:r>
              <a:rPr lang="en-US" sz="6000" dirty="0" smtClean="0"/>
              <a:t>?</a:t>
            </a:r>
          </a:p>
        </p:txBody>
      </p:sp>
    </p:spTree>
    <p:extLst>
      <p:ext uri="{BB962C8B-B14F-4D97-AF65-F5344CB8AC3E}">
        <p14:creationId xmlns:p14="http://schemas.microsoft.com/office/powerpoint/2010/main" val="3251091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If you used files at</a:t>
            </a:r>
            <a:br>
              <a:rPr lang="en-US" sz="6000" dirty="0" smtClean="0"/>
            </a:br>
            <a:r>
              <a:rPr lang="en-US" sz="6000" dirty="0" smtClean="0"/>
              <a:t>the National Archives,</a:t>
            </a:r>
            <a:br>
              <a:rPr lang="en-US" sz="6000" dirty="0" smtClean="0"/>
            </a:br>
            <a:r>
              <a:rPr lang="en-US" sz="6000" dirty="0" smtClean="0"/>
              <a:t/>
            </a:r>
            <a:br>
              <a:rPr lang="en-US" sz="6000" dirty="0" smtClean="0"/>
            </a:br>
            <a:r>
              <a:rPr lang="en-US" sz="6000" dirty="0" smtClean="0"/>
              <a:t>are they not </a:t>
            </a:r>
            <a:br>
              <a:rPr lang="en-US" sz="6000" dirty="0" smtClean="0"/>
            </a:br>
            <a:r>
              <a:rPr lang="en-US" sz="6000" b="1" i="1" u="sng" dirty="0" smtClean="0">
                <a:solidFill>
                  <a:srgbClr val="C00000"/>
                </a:solidFill>
              </a:rPr>
              <a:t>already archived</a:t>
            </a:r>
            <a:r>
              <a:rPr lang="en-US" sz="6000" dirty="0" smtClean="0"/>
              <a:t>?</a:t>
            </a:r>
          </a:p>
        </p:txBody>
      </p:sp>
    </p:spTree>
    <p:extLst>
      <p:ext uri="{BB962C8B-B14F-4D97-AF65-F5344CB8AC3E}">
        <p14:creationId xmlns:p14="http://schemas.microsoft.com/office/powerpoint/2010/main" val="26700864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normAutofit/>
          </a:bodyPr>
          <a:lstStyle/>
          <a:p>
            <a:r>
              <a:rPr lang="en-US" sz="4400" dirty="0" smtClean="0"/>
              <a:t>Deposit and archive early</a:t>
            </a:r>
          </a:p>
          <a:p>
            <a:pPr lvl="1"/>
            <a:r>
              <a:rPr lang="en-US" sz="4000" dirty="0" smtClean="0"/>
              <a:t>If you collect data, archive it </a:t>
            </a:r>
            <a:br>
              <a:rPr lang="en-US" sz="4000" dirty="0" smtClean="0"/>
            </a:br>
            <a:r>
              <a:rPr lang="en-US" sz="4000" i="1" dirty="0" smtClean="0">
                <a:solidFill>
                  <a:schemeClr val="bg1">
                    <a:lumMod val="65000"/>
                  </a:schemeClr>
                </a:solidFill>
              </a:rPr>
              <a:t>(possibly privately)</a:t>
            </a:r>
          </a:p>
          <a:p>
            <a:pPr lvl="1"/>
            <a:r>
              <a:rPr lang="en-US" sz="4000" dirty="0" smtClean="0"/>
              <a:t>If you finish the manuscript, deposit the analysis files</a:t>
            </a:r>
            <a:br>
              <a:rPr lang="en-US" sz="4000" dirty="0" smtClean="0"/>
            </a:br>
            <a:r>
              <a:rPr lang="en-US" sz="4000" i="1" dirty="0" smtClean="0">
                <a:solidFill>
                  <a:schemeClr val="bg1">
                    <a:lumMod val="65000"/>
                  </a:schemeClr>
                </a:solidFill>
              </a:rPr>
              <a:t>(possibly privately)</a:t>
            </a:r>
            <a:endParaRPr lang="en-US" sz="4000" i="1" dirty="0">
              <a:solidFill>
                <a:schemeClr val="bg1">
                  <a:lumMod val="65000"/>
                </a:schemeClr>
              </a:solidFill>
            </a:endParaRPr>
          </a:p>
        </p:txBody>
      </p:sp>
    </p:spTree>
    <p:extLst>
      <p:ext uri="{BB962C8B-B14F-4D97-AF65-F5344CB8AC3E}">
        <p14:creationId xmlns:p14="http://schemas.microsoft.com/office/powerpoint/2010/main" val="40072805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normAutofit/>
          </a:bodyPr>
          <a:lstStyle/>
          <a:p>
            <a:r>
              <a:rPr lang="en-US" sz="4400" dirty="0" smtClean="0"/>
              <a:t>Follow robust coding</a:t>
            </a:r>
          </a:p>
          <a:p>
            <a:pPr lvl="1"/>
            <a:r>
              <a:rPr lang="en-US" sz="4000" dirty="0" smtClean="0"/>
              <a:t>Ensure that code reliably produces results</a:t>
            </a:r>
            <a:br>
              <a:rPr lang="en-US" sz="4000" dirty="0" smtClean="0"/>
            </a:br>
            <a:r>
              <a:rPr lang="en-US" sz="4000" i="1" dirty="0" smtClean="0">
                <a:solidFill>
                  <a:schemeClr val="bg1">
                    <a:lumMod val="65000"/>
                  </a:schemeClr>
                </a:solidFill>
              </a:rPr>
              <a:t>(possibly automated)</a:t>
            </a:r>
          </a:p>
          <a:p>
            <a:pPr lvl="1"/>
            <a:r>
              <a:rPr lang="en-US" sz="4000" dirty="0" smtClean="0"/>
              <a:t>Before you finish the manuscript, run all analysis code again</a:t>
            </a:r>
            <a:br>
              <a:rPr lang="en-US" sz="4000" dirty="0" smtClean="0"/>
            </a:br>
            <a:r>
              <a:rPr lang="en-US" sz="4000" i="1" dirty="0" smtClean="0">
                <a:solidFill>
                  <a:schemeClr val="bg1">
                    <a:lumMod val="65000"/>
                  </a:schemeClr>
                </a:solidFill>
              </a:rPr>
              <a:t>(if not too onerous)</a:t>
            </a:r>
            <a:endParaRPr lang="en-US" sz="4000" i="1" dirty="0">
              <a:solidFill>
                <a:schemeClr val="bg1">
                  <a:lumMod val="65000"/>
                </a:schemeClr>
              </a:solidFill>
            </a:endParaRPr>
          </a:p>
        </p:txBody>
      </p:sp>
    </p:spTree>
    <p:extLst>
      <p:ext uri="{BB962C8B-B14F-4D97-AF65-F5344CB8AC3E}">
        <p14:creationId xmlns:p14="http://schemas.microsoft.com/office/powerpoint/2010/main" val="85778677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goal at the AEA</a:t>
            </a:r>
            <a:endParaRPr lang="en-US" dirty="0"/>
          </a:p>
        </p:txBody>
      </p:sp>
      <p:sp>
        <p:nvSpPr>
          <p:cNvPr id="3" name="Content Placeholder 2"/>
          <p:cNvSpPr>
            <a:spLocks noGrp="1"/>
          </p:cNvSpPr>
          <p:nvPr>
            <p:ph idx="1"/>
          </p:nvPr>
        </p:nvSpPr>
        <p:spPr/>
        <p:txBody>
          <a:bodyPr/>
          <a:lstStyle/>
          <a:p>
            <a:r>
              <a:rPr lang="en-US" dirty="0" smtClean="0"/>
              <a:t>Ensure </a:t>
            </a:r>
            <a:r>
              <a:rPr lang="en-US" b="1" dirty="0" smtClean="0">
                <a:solidFill>
                  <a:schemeClr val="accent5">
                    <a:lumMod val="75000"/>
                  </a:schemeClr>
                </a:solidFill>
              </a:rPr>
              <a:t>reproducibility</a:t>
            </a:r>
            <a:r>
              <a:rPr lang="en-US" dirty="0" smtClean="0"/>
              <a:t> of computational code</a:t>
            </a:r>
          </a:p>
          <a:p>
            <a:r>
              <a:rPr lang="en-US" dirty="0"/>
              <a:t>Encourage </a:t>
            </a:r>
            <a:r>
              <a:rPr lang="en-US" b="1" dirty="0">
                <a:solidFill>
                  <a:schemeClr val="accent6">
                    <a:lumMod val="75000"/>
                  </a:schemeClr>
                </a:solidFill>
              </a:rPr>
              <a:t>best practices</a:t>
            </a:r>
          </a:p>
          <a:p>
            <a:r>
              <a:rPr lang="en-US" dirty="0" smtClean="0"/>
              <a:t>Not require double-work</a:t>
            </a:r>
          </a:p>
          <a:p>
            <a:pPr lvl="1"/>
            <a:r>
              <a:rPr lang="en-US" dirty="0" smtClean="0"/>
              <a:t>If you have deposited your work </a:t>
            </a:r>
            <a:r>
              <a:rPr lang="en-US" i="1" dirty="0" smtClean="0">
                <a:solidFill>
                  <a:schemeClr val="bg1">
                    <a:lumMod val="65000"/>
                  </a:schemeClr>
                </a:solidFill>
              </a:rPr>
              <a:t>(in a reliable location)</a:t>
            </a:r>
            <a:r>
              <a:rPr lang="en-US" dirty="0" smtClean="0"/>
              <a:t>, leave it there</a:t>
            </a:r>
          </a:p>
          <a:p>
            <a:pPr lvl="1"/>
            <a:r>
              <a:rPr lang="en-US" dirty="0" smtClean="0"/>
              <a:t>If you have had your code verified </a:t>
            </a:r>
            <a:r>
              <a:rPr lang="en-US" i="1" dirty="0" smtClean="0">
                <a:solidFill>
                  <a:schemeClr val="bg1">
                    <a:lumMod val="65000"/>
                  </a:schemeClr>
                </a:solidFill>
              </a:rPr>
              <a:t>(by a reliable third party)</a:t>
            </a:r>
            <a:r>
              <a:rPr lang="en-US" dirty="0" smtClean="0"/>
              <a:t>, we will accept that</a:t>
            </a:r>
            <a:endParaRPr lang="en-US" dirty="0"/>
          </a:p>
        </p:txBody>
      </p:sp>
    </p:spTree>
    <p:extLst>
      <p:ext uri="{BB962C8B-B14F-4D97-AF65-F5344CB8AC3E}">
        <p14:creationId xmlns:p14="http://schemas.microsoft.com/office/powerpoint/2010/main" val="941765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crisis in the </a:t>
            </a:r>
            <a:r>
              <a:rPr lang="en-US" dirty="0" smtClean="0"/>
              <a:t>1990s… lead to changes</a:t>
            </a:r>
            <a:endParaRPr lang="en-US" dirty="0"/>
          </a:p>
        </p:txBody>
      </p:sp>
      <p:sp>
        <p:nvSpPr>
          <p:cNvPr id="3" name="Content Placeholder 2"/>
          <p:cNvSpPr>
            <a:spLocks noGrp="1"/>
          </p:cNvSpPr>
          <p:nvPr>
            <p:ph idx="1"/>
          </p:nvPr>
        </p:nvSpPr>
        <p:spPr/>
        <p:txBody>
          <a:bodyPr>
            <a:normAutofit/>
          </a:bodyPr>
          <a:lstStyle/>
          <a:p>
            <a:r>
              <a:rPr lang="en-US" dirty="0" smtClean="0"/>
              <a:t>Lead </a:t>
            </a:r>
            <a:r>
              <a:rPr lang="en-US" dirty="0" smtClean="0"/>
              <a:t>directly to </a:t>
            </a:r>
          </a:p>
          <a:p>
            <a:pPr lvl="1"/>
            <a:r>
              <a:rPr lang="en-US" dirty="0"/>
              <a:t>D</a:t>
            </a:r>
            <a:r>
              <a:rPr lang="en-US" dirty="0" smtClean="0"/>
              <a:t>ata availability policies in Economics (1996: JCMB) </a:t>
            </a:r>
          </a:p>
          <a:p>
            <a:pPr lvl="1"/>
            <a:r>
              <a:rPr lang="en-US" dirty="0" smtClean="0"/>
              <a:t>Replication section (Journal of Applied Econometrics, 2003)</a:t>
            </a:r>
          </a:p>
          <a:p>
            <a:pPr lvl="1"/>
            <a:r>
              <a:rPr lang="en-US" dirty="0" smtClean="0"/>
              <a:t>More robust code archives</a:t>
            </a:r>
            <a:br>
              <a:rPr lang="en-US" dirty="0" smtClean="0"/>
            </a:br>
            <a:r>
              <a:rPr lang="en-US" dirty="0" smtClean="0"/>
              <a:t>	 (</a:t>
            </a:r>
            <a:r>
              <a:rPr lang="en-US" dirty="0" err="1" smtClean="0"/>
              <a:t>Goffe</a:t>
            </a:r>
            <a:r>
              <a:rPr lang="en-US" dirty="0" smtClean="0"/>
              <a:t> and Parks (1997), </a:t>
            </a:r>
            <a:r>
              <a:rPr lang="en-US" dirty="0" err="1" smtClean="0"/>
              <a:t>Eddelbüttel</a:t>
            </a:r>
            <a:r>
              <a:rPr lang="en-US" dirty="0" smtClean="0"/>
              <a:t> (1997): </a:t>
            </a:r>
            <a:r>
              <a:rPr lang="en-US" dirty="0" err="1" smtClean="0"/>
              <a:t>CodEC</a:t>
            </a:r>
            <a:r>
              <a:rPr lang="en-US" dirty="0" smtClean="0"/>
              <a:t> -&gt; SSC)</a:t>
            </a:r>
          </a:p>
          <a:p>
            <a:r>
              <a:rPr lang="en-US" dirty="0" smtClean="0"/>
              <a:t>Coincidental:</a:t>
            </a:r>
          </a:p>
          <a:p>
            <a:pPr lvl="1"/>
            <a:r>
              <a:rPr lang="en-US" dirty="0" smtClean="0"/>
              <a:t>Better public-use data (IPUMS: </a:t>
            </a:r>
            <a:r>
              <a:rPr lang="en-US" dirty="0" err="1" smtClean="0"/>
              <a:t>Sobek</a:t>
            </a:r>
            <a:r>
              <a:rPr lang="en-US" dirty="0" smtClean="0"/>
              <a:t> and </a:t>
            </a:r>
            <a:r>
              <a:rPr lang="en-US" dirty="0" err="1" smtClean="0"/>
              <a:t>Ruggles</a:t>
            </a:r>
            <a:r>
              <a:rPr lang="en-US" dirty="0" smtClean="0"/>
              <a:t>, 1999)</a:t>
            </a:r>
          </a:p>
          <a:p>
            <a:pPr lvl="1"/>
            <a:r>
              <a:rPr lang="en-US" dirty="0" smtClean="0"/>
              <a:t>Better open-source software (R Core Team, 2000)</a:t>
            </a:r>
          </a:p>
          <a:p>
            <a:pPr lvl="1"/>
            <a:r>
              <a:rPr lang="en-US" dirty="0" smtClean="0"/>
              <a:t>New methods of exchanging manuscripts </a:t>
            </a:r>
            <a:br>
              <a:rPr lang="en-US" dirty="0" smtClean="0"/>
            </a:br>
            <a:r>
              <a:rPr lang="en-US" dirty="0" smtClean="0"/>
              <a:t>(early 90s, but publications: </a:t>
            </a:r>
            <a:r>
              <a:rPr lang="en-US" dirty="0" err="1" smtClean="0"/>
              <a:t>Ginsparg</a:t>
            </a:r>
            <a:r>
              <a:rPr lang="en-US" dirty="0" smtClean="0"/>
              <a:t>, 1997: </a:t>
            </a:r>
            <a:r>
              <a:rPr lang="en-US" dirty="0" err="1" smtClean="0"/>
              <a:t>arXiv</a:t>
            </a:r>
            <a:r>
              <a:rPr lang="en-US" dirty="0" smtClean="0"/>
              <a:t>; </a:t>
            </a:r>
            <a:r>
              <a:rPr lang="en-US" dirty="0" err="1" smtClean="0"/>
              <a:t>Krichel</a:t>
            </a:r>
            <a:r>
              <a:rPr lang="en-US" dirty="0" smtClean="0"/>
              <a:t>, 1997, Halpern 1998)</a:t>
            </a:r>
          </a:p>
          <a:p>
            <a:pPr lvl="1"/>
            <a:endParaRPr lang="en-US" dirty="0"/>
          </a:p>
        </p:txBody>
      </p:sp>
    </p:spTree>
    <p:extLst>
      <p:ext uri="{BB962C8B-B14F-4D97-AF65-F5344CB8AC3E}">
        <p14:creationId xmlns:p14="http://schemas.microsoft.com/office/powerpoint/2010/main" val="124875148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Ensuring </a:t>
            </a:r>
            <a:r>
              <a:rPr lang="en-US" b="1" u="sng" dirty="0" smtClean="0">
                <a:solidFill>
                  <a:schemeClr val="accent5">
                    <a:lumMod val="75000"/>
                  </a:schemeClr>
                </a:solidFill>
              </a:rPr>
              <a:t>scalable</a:t>
            </a:r>
            <a:r>
              <a:rPr lang="en-US" dirty="0" smtClean="0"/>
              <a:t> reproducibility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682984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8107" y="481278"/>
            <a:ext cx="7616825" cy="5712619"/>
          </a:xfrm>
        </p:spPr>
      </p:pic>
    </p:spTree>
    <p:extLst>
      <p:ext uri="{BB962C8B-B14F-4D97-AF65-F5344CB8AC3E}">
        <p14:creationId xmlns:p14="http://schemas.microsoft.com/office/powerpoint/2010/main" val="10971155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AEA Data </a:t>
            </a:r>
            <a:r>
              <a:rPr lang="en-US" u="sng" dirty="0" smtClean="0"/>
              <a:t>and Code</a:t>
            </a:r>
            <a:r>
              <a:rPr lang="en-US" dirty="0" smtClean="0"/>
              <a:t> Availability Policy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98400795"/>
              </p:ext>
            </p:extLst>
          </p:nvPr>
        </p:nvGraphicFramePr>
        <p:xfrm>
          <a:off x="1267325" y="1925053"/>
          <a:ext cx="9817769" cy="3723640"/>
        </p:xfrm>
        <a:graphic>
          <a:graphicData uri="http://schemas.openxmlformats.org/drawingml/2006/table">
            <a:tbl>
              <a:tblPr/>
              <a:tblGrid>
                <a:gridCol w="9817769">
                  <a:extLst>
                    <a:ext uri="{9D8B030D-6E8A-4147-A177-3AD203B41FA5}">
                      <a16:colId xmlns:a16="http://schemas.microsoft.com/office/drawing/2014/main" val="937377641"/>
                    </a:ext>
                  </a:extLst>
                </a:gridCol>
              </a:tblGrid>
              <a:tr h="3145581">
                <a:tc>
                  <a:txBody>
                    <a:bodyPr/>
                    <a:lstStyle/>
                    <a:p>
                      <a:pPr rtl="0" fontAlgn="t">
                        <a:spcBef>
                          <a:spcPts val="0"/>
                        </a:spcBef>
                        <a:spcAft>
                          <a:spcPts val="0"/>
                        </a:spcAft>
                      </a:pPr>
                      <a:r>
                        <a:rPr lang="en-US" sz="2400" b="0" i="0" u="none" strike="noStrike" dirty="0">
                          <a:solidFill>
                            <a:srgbClr val="000000"/>
                          </a:solidFill>
                          <a:effectLst/>
                          <a:latin typeface="Calibri" panose="020F0502020204030204" pitchFamily="34" charset="0"/>
                        </a:rPr>
                        <a:t>Dear [AUTHOR]:</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I am writing about your paper [MC ID]. I am ready to give you a "</a:t>
                      </a:r>
                      <a:r>
                        <a:rPr lang="en-US" sz="3200" b="0" i="0" u="sng" strike="noStrike" dirty="0">
                          <a:solidFill>
                            <a:schemeClr val="accent5">
                              <a:lumMod val="75000"/>
                            </a:schemeClr>
                          </a:solidFill>
                          <a:effectLst/>
                          <a:latin typeface="Calibri" panose="020F0502020204030204" pitchFamily="34" charset="0"/>
                        </a:rPr>
                        <a:t>conditional accept</a:t>
                      </a:r>
                      <a:r>
                        <a:rPr lang="en-US" sz="2400" b="0" i="0" u="none" strike="noStrike" dirty="0">
                          <a:solidFill>
                            <a:srgbClr val="000000"/>
                          </a:solidFill>
                          <a:effectLst/>
                          <a:latin typeface="Calibri" panose="020F0502020204030204" pitchFamily="34" charset="0"/>
                        </a:rPr>
                        <a:t>" on the paper. </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The condition is simply to work with the AEA's data co-editor, Lars Vilhuber (copied on this email), to prepare the data and code for publication. The data is an important contribution of the paper. </a:t>
                      </a:r>
                      <a:endParaRPr lang="en-US" sz="2400" b="0" i="0" u="none" strike="noStrike" dirty="0" smtClean="0">
                        <a:solidFill>
                          <a:srgbClr val="000000"/>
                        </a:solidFill>
                        <a:effectLst/>
                        <a:latin typeface="Calibri" panose="020F0502020204030204" pitchFamily="34" charset="0"/>
                      </a:endParaRPr>
                    </a:p>
                    <a:p>
                      <a:pPr rtl="0" fontAlgn="t">
                        <a:spcBef>
                          <a:spcPts val="0"/>
                        </a:spcBef>
                        <a:spcAft>
                          <a:spcPts val="0"/>
                        </a:spcAft>
                      </a:pPr>
                      <a:r>
                        <a:rPr lang="en-US" sz="2400" b="0" i="0" u="none" strike="noStrike" dirty="0" smtClean="0">
                          <a:solidFill>
                            <a:srgbClr val="000000"/>
                          </a:solidFill>
                          <a:effectLst/>
                          <a:latin typeface="Calibri" panose="020F0502020204030204" pitchFamily="34" charset="0"/>
                        </a:rPr>
                        <a:t>Thank </a:t>
                      </a:r>
                      <a:r>
                        <a:rPr lang="en-US" sz="2400" b="0" i="0" u="none" strike="noStrike" dirty="0">
                          <a:solidFill>
                            <a:srgbClr val="000000"/>
                          </a:solidFill>
                          <a:effectLst/>
                          <a:latin typeface="Calibri" panose="020F0502020204030204" pitchFamily="34" charset="0"/>
                        </a:rPr>
                        <a:t>you for submitting your work.</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I am looking forward to seeing the paper in print.</a:t>
                      </a:r>
                      <a:endParaRPr lang="en-US" sz="3600" dirty="0">
                        <a:effectLst/>
                      </a:endParaRPr>
                    </a:p>
                    <a:p>
                      <a:pPr fontAlgn="t"/>
                      <a:r>
                        <a:rPr lang="en-US" dirty="0">
                          <a:effectLst/>
                        </a:rPr>
                        <a:t/>
                      </a:r>
                      <a:br>
                        <a:rPr lang="en-US" dirty="0">
                          <a:effectLst/>
                        </a:rPr>
                      </a:b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79779"/>
                  </a:ext>
                </a:extLst>
              </a:tr>
            </a:tbl>
          </a:graphicData>
        </a:graphic>
      </p:graphicFrame>
      <p:sp>
        <p:nvSpPr>
          <p:cNvPr id="5" name="Rectangle 1"/>
          <p:cNvSpPr>
            <a:spLocks noChangeArrowheads="1"/>
          </p:cNvSpPr>
          <p:nvPr/>
        </p:nvSpPr>
        <p:spPr bwMode="auto">
          <a:xfrm>
            <a:off x="-3808972" y="-340691"/>
            <a:ext cx="1600097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65534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AEA Data </a:t>
            </a:r>
            <a:r>
              <a:rPr lang="en-US" u="sng" dirty="0" smtClean="0"/>
              <a:t>and Code</a:t>
            </a:r>
            <a:r>
              <a:rPr lang="en-US" dirty="0" smtClean="0"/>
              <a:t> Availability Policy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4347087"/>
              </p:ext>
            </p:extLst>
          </p:nvPr>
        </p:nvGraphicFramePr>
        <p:xfrm>
          <a:off x="1267325" y="1925053"/>
          <a:ext cx="9817769" cy="4028440"/>
        </p:xfrm>
        <a:graphic>
          <a:graphicData uri="http://schemas.openxmlformats.org/drawingml/2006/table">
            <a:tbl>
              <a:tblPr/>
              <a:tblGrid>
                <a:gridCol w="9817769">
                  <a:extLst>
                    <a:ext uri="{9D8B030D-6E8A-4147-A177-3AD203B41FA5}">
                      <a16:colId xmlns:a16="http://schemas.microsoft.com/office/drawing/2014/main" val="937377641"/>
                    </a:ext>
                  </a:extLst>
                </a:gridCol>
              </a:tblGrid>
              <a:tr h="3145581">
                <a:tc>
                  <a:txBody>
                    <a:bodyPr/>
                    <a:lstStyle/>
                    <a:p>
                      <a:pPr rtl="0" fontAlgn="t">
                        <a:spcBef>
                          <a:spcPts val="0"/>
                        </a:spcBef>
                        <a:spcAft>
                          <a:spcPts val="0"/>
                        </a:spcAft>
                      </a:pPr>
                      <a:r>
                        <a:rPr lang="en-US" sz="2400" b="0" i="0" u="none" strike="noStrike" dirty="0">
                          <a:solidFill>
                            <a:srgbClr val="000000"/>
                          </a:solidFill>
                          <a:effectLst/>
                          <a:latin typeface="Calibri" panose="020F0502020204030204" pitchFamily="34" charset="0"/>
                        </a:rPr>
                        <a:t>Dear [AUTHOR]:</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I am writing about your paper [MC ID]. </a:t>
                      </a:r>
                      <a:r>
                        <a:rPr lang="en-US" sz="2400" b="0" i="0" u="none" strike="noStrike" dirty="0" smtClean="0">
                          <a:solidFill>
                            <a:srgbClr val="000000"/>
                          </a:solidFill>
                          <a:effectLst/>
                          <a:latin typeface="Calibri" panose="020F0502020204030204" pitchFamily="34" charset="0"/>
                        </a:rPr>
                        <a:t>I have received two referee</a:t>
                      </a:r>
                      <a:r>
                        <a:rPr lang="en-US" sz="2400" b="0" i="0" u="none" strike="noStrike" baseline="0" dirty="0" smtClean="0">
                          <a:solidFill>
                            <a:srgbClr val="000000"/>
                          </a:solidFill>
                          <a:effectLst/>
                          <a:latin typeface="Calibri" panose="020F0502020204030204" pitchFamily="34" charset="0"/>
                        </a:rPr>
                        <a:t> reports, which you will find attached. </a:t>
                      </a:r>
                      <a:r>
                        <a:rPr lang="en-US" sz="2400" b="0" i="0" u="none" strike="noStrike" dirty="0" smtClean="0">
                          <a:solidFill>
                            <a:srgbClr val="000000"/>
                          </a:solidFill>
                          <a:effectLst/>
                          <a:latin typeface="Calibri" panose="020F0502020204030204" pitchFamily="34" charset="0"/>
                        </a:rPr>
                        <a:t>We would like you to </a:t>
                      </a:r>
                      <a:r>
                        <a:rPr lang="en-US" sz="2800" b="1" i="0" u="sng" strike="noStrike" dirty="0" smtClean="0">
                          <a:solidFill>
                            <a:schemeClr val="accent5">
                              <a:lumMod val="75000"/>
                            </a:schemeClr>
                          </a:solidFill>
                          <a:effectLst/>
                          <a:latin typeface="Calibri" panose="020F0502020204030204" pitchFamily="34" charset="0"/>
                        </a:rPr>
                        <a:t>revise</a:t>
                      </a:r>
                      <a:r>
                        <a:rPr lang="en-US" sz="2800" b="1" i="0" u="sng" strike="noStrike" baseline="0" dirty="0" smtClean="0">
                          <a:solidFill>
                            <a:schemeClr val="accent5">
                              <a:lumMod val="75000"/>
                            </a:schemeClr>
                          </a:solidFill>
                          <a:effectLst/>
                          <a:latin typeface="Calibri" panose="020F0502020204030204" pitchFamily="34" charset="0"/>
                        </a:rPr>
                        <a:t> and resubmit </a:t>
                      </a:r>
                      <a:r>
                        <a:rPr lang="en-US" sz="2400" b="0" i="0" u="none" strike="noStrike" dirty="0" smtClean="0">
                          <a:solidFill>
                            <a:srgbClr val="000000"/>
                          </a:solidFill>
                          <a:effectLst/>
                          <a:latin typeface="Calibri" panose="020F0502020204030204" pitchFamily="34" charset="0"/>
                        </a:rPr>
                        <a:t>your </a:t>
                      </a:r>
                      <a:r>
                        <a:rPr lang="en-US" sz="2400" b="0" i="0" u="none" strike="noStrike" dirty="0">
                          <a:solidFill>
                            <a:srgbClr val="000000"/>
                          </a:solidFill>
                          <a:effectLst/>
                          <a:latin typeface="Calibri" panose="020F0502020204030204" pitchFamily="34" charset="0"/>
                        </a:rPr>
                        <a:t>paper</a:t>
                      </a:r>
                      <a:r>
                        <a:rPr lang="en-US" sz="2400" b="0" i="0" u="none" strike="noStrike" dirty="0" smtClean="0">
                          <a:solidFill>
                            <a:srgbClr val="000000"/>
                          </a:solidFill>
                          <a:effectLst/>
                          <a:latin typeface="Calibri" panose="020F0502020204030204" pitchFamily="34" charset="0"/>
                        </a:rPr>
                        <a:t>. […] </a:t>
                      </a:r>
                      <a:endParaRPr lang="en-US" sz="3600" dirty="0" smtClean="0">
                        <a:effectLst/>
                      </a:endParaRPr>
                    </a:p>
                    <a:p>
                      <a:pPr rtl="0" fontAlgn="t">
                        <a:spcBef>
                          <a:spcPts val="0"/>
                        </a:spcBef>
                        <a:spcAft>
                          <a:spcPts val="0"/>
                        </a:spcAft>
                      </a:pPr>
                      <a:r>
                        <a:rPr lang="en-US" sz="2400" b="0" i="0" u="none" strike="noStrike" dirty="0" smtClean="0">
                          <a:solidFill>
                            <a:srgbClr val="000000"/>
                          </a:solidFill>
                          <a:effectLst/>
                          <a:latin typeface="Calibri" panose="020F0502020204030204" pitchFamily="34" charset="0"/>
                        </a:rPr>
                        <a:t>As you revise the paper</a:t>
                      </a:r>
                      <a:r>
                        <a:rPr lang="en-US" sz="2400" b="0" i="0" u="none" strike="noStrike" baseline="0" dirty="0" smtClean="0">
                          <a:solidFill>
                            <a:srgbClr val="000000"/>
                          </a:solidFill>
                          <a:effectLst/>
                          <a:latin typeface="Calibri" panose="020F0502020204030204" pitchFamily="34" charset="0"/>
                        </a:rPr>
                        <a:t>, please also </a:t>
                      </a:r>
                      <a:r>
                        <a:rPr lang="en-US" sz="2400" b="0" i="0" u="none" strike="noStrike" dirty="0" smtClean="0">
                          <a:solidFill>
                            <a:srgbClr val="000000"/>
                          </a:solidFill>
                          <a:effectLst/>
                          <a:latin typeface="Calibri" panose="020F0502020204030204" pitchFamily="34" charset="0"/>
                        </a:rPr>
                        <a:t>work with the AEA's data co-editor, Lars Vilhuber (copied on this email), to document and verify the reproducibility</a:t>
                      </a:r>
                      <a:r>
                        <a:rPr lang="en-US" sz="2400" b="0" i="0" u="none" strike="noStrike" baseline="0" dirty="0" smtClean="0">
                          <a:solidFill>
                            <a:srgbClr val="000000"/>
                          </a:solidFill>
                          <a:effectLst/>
                          <a:latin typeface="Calibri" panose="020F0502020204030204" pitchFamily="34" charset="0"/>
                        </a:rPr>
                        <a:t> of</a:t>
                      </a:r>
                      <a:r>
                        <a:rPr lang="en-US" sz="2400" b="0" i="0" u="none" strike="noStrike" dirty="0" smtClean="0">
                          <a:solidFill>
                            <a:srgbClr val="000000"/>
                          </a:solidFill>
                          <a:effectLst/>
                          <a:latin typeface="Calibri" panose="020F0502020204030204" pitchFamily="34" charset="0"/>
                        </a:rPr>
                        <a:t> the data and code. The data is an important contribution of the paper. </a:t>
                      </a:r>
                      <a:endParaRPr lang="en-US" sz="3600" dirty="0" smtClean="0">
                        <a:effectLst/>
                      </a:endParaRPr>
                    </a:p>
                    <a:p>
                      <a:pPr rtl="0" fontAlgn="t">
                        <a:spcBef>
                          <a:spcPts val="0"/>
                        </a:spcBef>
                        <a:spcAft>
                          <a:spcPts val="0"/>
                        </a:spcAft>
                      </a:pPr>
                      <a:r>
                        <a:rPr lang="en-US" sz="2400" b="0" i="0" u="none" strike="noStrike" dirty="0" smtClean="0">
                          <a:solidFill>
                            <a:srgbClr val="000000"/>
                          </a:solidFill>
                          <a:effectLst/>
                          <a:latin typeface="Calibri" panose="020F0502020204030204" pitchFamily="34" charset="0"/>
                        </a:rPr>
                        <a:t>Thank </a:t>
                      </a:r>
                      <a:r>
                        <a:rPr lang="en-US" sz="2400" b="0" i="0" u="none" strike="noStrike" dirty="0">
                          <a:solidFill>
                            <a:srgbClr val="000000"/>
                          </a:solidFill>
                          <a:effectLst/>
                          <a:latin typeface="Calibri" panose="020F0502020204030204" pitchFamily="34" charset="0"/>
                        </a:rPr>
                        <a:t>you for submitting your work.</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I am looking forward to seeing the </a:t>
                      </a:r>
                      <a:r>
                        <a:rPr lang="en-US" sz="2400" b="0" i="0" u="none" strike="noStrike" dirty="0" smtClean="0">
                          <a:solidFill>
                            <a:srgbClr val="000000"/>
                          </a:solidFill>
                          <a:effectLst/>
                          <a:latin typeface="Calibri" panose="020F0502020204030204" pitchFamily="34" charset="0"/>
                        </a:rPr>
                        <a:t>revised paper.</a:t>
                      </a:r>
                      <a:endParaRPr lang="en-US" sz="3600" dirty="0">
                        <a:effectLst/>
                      </a:endParaRPr>
                    </a:p>
                    <a:p>
                      <a:pPr fontAlgn="t"/>
                      <a:r>
                        <a:rPr lang="en-US" dirty="0">
                          <a:effectLst/>
                        </a:rPr>
                        <a:t/>
                      </a:r>
                      <a:br>
                        <a:rPr lang="en-US" dirty="0">
                          <a:effectLst/>
                        </a:rPr>
                      </a:b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79779"/>
                  </a:ext>
                </a:extLst>
              </a:tr>
            </a:tbl>
          </a:graphicData>
        </a:graphic>
      </p:graphicFrame>
      <p:sp>
        <p:nvSpPr>
          <p:cNvPr id="5" name="Rectangle 1"/>
          <p:cNvSpPr>
            <a:spLocks noChangeArrowheads="1"/>
          </p:cNvSpPr>
          <p:nvPr/>
        </p:nvSpPr>
        <p:spPr bwMode="auto">
          <a:xfrm>
            <a:off x="-3808972" y="-340691"/>
            <a:ext cx="1600097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44395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60145070"/>
              </p:ext>
            </p:extLst>
          </p:nvPr>
        </p:nvGraphicFramePr>
        <p:xfrm>
          <a:off x="1554480" y="253998"/>
          <a:ext cx="10129520" cy="12005128"/>
        </p:xfrm>
        <a:graphic>
          <a:graphicData uri="http://schemas.openxmlformats.org/drawingml/2006/table">
            <a:tbl>
              <a:tblPr/>
              <a:tblGrid>
                <a:gridCol w="5064760">
                  <a:extLst>
                    <a:ext uri="{9D8B030D-6E8A-4147-A177-3AD203B41FA5}">
                      <a16:colId xmlns:a16="http://schemas.microsoft.com/office/drawing/2014/main" val="1062682826"/>
                    </a:ext>
                  </a:extLst>
                </a:gridCol>
                <a:gridCol w="5064760">
                  <a:extLst>
                    <a:ext uri="{9D8B030D-6E8A-4147-A177-3AD203B41FA5}">
                      <a16:colId xmlns:a16="http://schemas.microsoft.com/office/drawing/2014/main" val="3847522506"/>
                    </a:ext>
                  </a:extLst>
                </a:gridCol>
              </a:tblGrid>
              <a:tr h="167264">
                <a:tc>
                  <a:txBody>
                    <a:bodyPr/>
                    <a:lstStyle/>
                    <a:p>
                      <a:pPr rtl="0" fontAlgn="t"/>
                      <a:r>
                        <a:rPr lang="en-US" sz="3600" b="1" dirty="0">
                          <a:effectLst/>
                        </a:rPr>
                        <a:t>Policy A.2</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600" b="1" dirty="0">
                          <a:effectLst/>
                        </a:rPr>
                        <a:t>Policy B</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99020828"/>
                  </a:ext>
                </a:extLst>
              </a:tr>
              <a:tr h="167264">
                <a:tc>
                  <a:txBody>
                    <a:bodyPr/>
                    <a:lstStyle/>
                    <a:p>
                      <a:pPr rtl="0" fontAlgn="t"/>
                      <a:r>
                        <a:rPr lang="en-US" sz="2000" dirty="0">
                          <a:effectLst/>
                        </a:rPr>
                        <a:t>Data Availability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Data and Code Availability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332345650"/>
                  </a:ext>
                </a:extLst>
              </a:tr>
              <a:tr h="582543">
                <a:tc>
                  <a:txBody>
                    <a:bodyPr/>
                    <a:lstStyle/>
                    <a:p>
                      <a:pPr rtl="0" fontAlgn="t"/>
                      <a:r>
                        <a:rPr lang="en-US" sz="2000">
                          <a:effectLst/>
                        </a:rPr>
                        <a:t>It is the policy of the American Economic Association to publish papers only if</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b="1" dirty="0">
                          <a:effectLst/>
                          <a:latin typeface="Arial" panose="020B0604020202020204" pitchFamily="34" charset="0"/>
                        </a:rPr>
                        <a:t>It is the policy of the American Economic Association to publish papers only if</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50193339"/>
                  </a:ext>
                </a:extLst>
              </a:tr>
              <a:tr h="444117">
                <a:tc>
                  <a:txBody>
                    <a:bodyPr/>
                    <a:lstStyle/>
                    <a:p>
                      <a:pPr rtl="0" fontAlgn="t"/>
                      <a:r>
                        <a:rPr lang="en-US" sz="2000" dirty="0">
                          <a:effectLst/>
                        </a:rPr>
                        <a:t>the data used in the analysis are clearly and precisely documented </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b="1" dirty="0">
                          <a:effectLst/>
                          <a:latin typeface="Arial" panose="020B0604020202020204" pitchFamily="34" charset="0"/>
                        </a:rPr>
                        <a:t>the data and code used in the analysis are clearly and precisely documented;</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905072841"/>
                  </a:ext>
                </a:extLst>
              </a:tr>
              <a:tr h="582543">
                <a:tc>
                  <a:txBody>
                    <a:bodyPr/>
                    <a:lstStyle/>
                    <a:p>
                      <a:pPr rtl="0" fontAlgn="t"/>
                      <a:r>
                        <a:rPr lang="en-US" sz="2000">
                          <a:effectLst/>
                        </a:rPr>
                        <a:t>and are readily available to any researcher for purposes of replication.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access to the data and code is clearly and precisely documented, </a:t>
                      </a:r>
                      <a:r>
                        <a:rPr lang="en-US" sz="2000" dirty="0" smtClean="0">
                          <a:effectLst/>
                        </a:rPr>
                        <a:t/>
                      </a:r>
                      <a:br>
                        <a:rPr lang="en-US" sz="2000" dirty="0" smtClean="0">
                          <a:effectLst/>
                        </a:rPr>
                      </a:br>
                      <a:r>
                        <a:rPr lang="en-US" sz="3200" b="1" dirty="0" smtClean="0">
                          <a:solidFill>
                            <a:srgbClr val="C00000"/>
                          </a:solidFill>
                          <a:effectLst/>
                        </a:rPr>
                        <a:t>and </a:t>
                      </a:r>
                      <a:r>
                        <a:rPr lang="en-US" sz="3200" b="1" dirty="0">
                          <a:solidFill>
                            <a:srgbClr val="C00000"/>
                          </a:solidFill>
                          <a:effectLst/>
                        </a:rPr>
                        <a:t>is non-exclusive to the authors.</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4087565225"/>
                  </a:ext>
                </a:extLst>
              </a:tr>
              <a:tr h="582543">
                <a:tc>
                  <a:txBody>
                    <a:bodyPr/>
                    <a:lstStyle/>
                    <a:p>
                      <a:pPr rtl="0" fontAlgn="t"/>
                      <a:r>
                        <a:rPr lang="en-US" sz="2000">
                          <a:effectLst/>
                        </a:rPr>
                        <a:t>Authors of accepted papers that contain empirical work, simulations, or experimental work must provide,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Authors of accepted papers that contain empirical work, simulations, or experimental work must provide,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00339901"/>
                  </a:ext>
                </a:extLst>
              </a:tr>
              <a:tr h="167264">
                <a:tc>
                  <a:txBody>
                    <a:bodyPr/>
                    <a:lstStyle/>
                    <a:p>
                      <a:pPr rtl="0" fontAlgn="t"/>
                      <a:r>
                        <a:rPr lang="en-US" sz="2000">
                          <a:effectLst/>
                        </a:rPr>
                        <a:t>prior to publication,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200" b="1" dirty="0">
                          <a:solidFill>
                            <a:srgbClr val="C00000"/>
                          </a:solidFill>
                          <a:effectLst/>
                        </a:rPr>
                        <a:t>prior to acceptance,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995258044"/>
                  </a:ext>
                </a:extLst>
              </a:tr>
              <a:tr h="859395">
                <a:tc>
                  <a:txBody>
                    <a:bodyPr/>
                    <a:lstStyle/>
                    <a:p>
                      <a:pPr rtl="0" fontAlgn="t"/>
                      <a:r>
                        <a:rPr lang="en-US" sz="2000" dirty="0">
                          <a:effectLst/>
                        </a:rPr>
                        <a:t>the data, programs, and other details of the computations sufficient to permit replication.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information about the data, programs, and other details of the computations sufficient to permit replication, as well as information about access to data and programs.</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133218533"/>
                  </a:ext>
                </a:extLst>
              </a:tr>
              <a:tr h="859395">
                <a:tc>
                  <a:txBody>
                    <a:bodyPr/>
                    <a:lstStyle/>
                    <a:p>
                      <a:pPr rtl="0" fontAlgn="t"/>
                      <a:r>
                        <a:rPr lang="en-US" sz="2000" i="0">
                          <a:effectLst/>
                          <a:latin typeface="Arial" panose="020B0604020202020204" pitchFamily="34" charset="0"/>
                        </a:rPr>
                        <a:t>These will be posted on the AEA Data and Code Repository at </a:t>
                      </a:r>
                      <a:r>
                        <a:rPr lang="en-US" sz="2000" i="1">
                          <a:effectLst/>
                          <a:latin typeface="Arial" panose="020B0604020202020204" pitchFamily="34" charset="0"/>
                        </a:rPr>
                        <a:t>TBD</a:t>
                      </a:r>
                      <a:r>
                        <a:rPr lang="en-US" sz="2000" i="0">
                          <a:effectLst/>
                          <a:latin typeface="Arial" panose="020B0604020202020204" pitchFamily="34" charset="0"/>
                        </a:rPr>
                        <a:t>.</a:t>
                      </a: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tc>
                  <a:txBody>
                    <a:bodyPr/>
                    <a:lstStyle/>
                    <a:p>
                      <a:pPr rtl="0" fontAlgn="t"/>
                      <a:r>
                        <a:rPr lang="en-US" sz="2000" i="0">
                          <a:effectLst/>
                          <a:latin typeface="Arial" panose="020B0604020202020204" pitchFamily="34" charset="0"/>
                        </a:rPr>
                        <a:t>Data and programs should be archived in community-recognized or general repositories, including the AEA Data and Code Repository at </a:t>
                      </a:r>
                      <a:r>
                        <a:rPr lang="en-US" sz="2000" i="1">
                          <a:effectLst/>
                          <a:latin typeface="Arial" panose="020B0604020202020204" pitchFamily="34" charset="0"/>
                        </a:rPr>
                        <a:t>TBD</a:t>
                      </a:r>
                      <a:r>
                        <a:rPr lang="en-US" sz="2000" i="0">
                          <a:effectLst/>
                          <a:latin typeface="Arial" panose="020B0604020202020204" pitchFamily="34" charset="0"/>
                        </a:rPr>
                        <a:t>.</a:t>
                      </a: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702711153"/>
                  </a:ext>
                </a:extLst>
              </a:tr>
              <a:tr h="582543">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Authors will provide access to editors and reviewers, if requested, to both data and programs prior to acceptance.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243718299"/>
                  </a:ext>
                </a:extLst>
              </a:tr>
              <a:tr h="1136247">
                <a:tc>
                  <a:txBody>
                    <a:bodyPr/>
                    <a:lstStyle/>
                    <a:p>
                      <a:pPr rtl="0" fontAlgn="t"/>
                      <a:r>
                        <a:rPr lang="en-US" sz="2000">
                          <a:effectLst/>
                        </a:rPr>
                        <a:t>The Editor should be notified at the time of submission if the data used in a paper are proprietary or if, for some other reason, the requirements above cannot be met.</a:t>
                      </a:r>
                      <a:br>
                        <a:rPr lang="en-US" sz="2000">
                          <a:effectLst/>
                        </a:rPr>
                      </a:b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The Editor should be notified at the time of submission if access to the data used in a paper is restricted or limited, or if, for some other reason, the requirements above cannot be met.</a:t>
                      </a:r>
                      <a:br>
                        <a:rPr lang="en-US" sz="2000">
                          <a:effectLst/>
                        </a:rPr>
                      </a:b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1298540471"/>
                  </a:ext>
                </a:extLst>
              </a:tr>
              <a:tr h="305691">
                <a:tc>
                  <a:txBody>
                    <a:bodyPr/>
                    <a:lstStyle/>
                    <a:p>
                      <a:pPr rtl="0" fontAlgn="t"/>
                      <a:r>
                        <a:rPr lang="en-US" sz="2000">
                          <a:effectLst/>
                        </a:rPr>
                        <a:t>The AEA Data Editor will assess compliance with this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tc>
                  <a:txBody>
                    <a:bodyPr/>
                    <a:lstStyle/>
                    <a:p>
                      <a:pPr rtl="0" fontAlgn="t"/>
                      <a:r>
                        <a:rPr lang="en-US" sz="2000">
                          <a:effectLst/>
                        </a:rPr>
                        <a:t>The AEA Data Editor will assess compliance with this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361284966"/>
                  </a:ext>
                </a:extLst>
              </a:tr>
              <a:tr h="444117">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and will verify the accuracy of the information prior to acceptance by the Editor.</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450304229"/>
                  </a:ext>
                </a:extLst>
              </a:tr>
              <a:tr h="444117">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 statement describing compliance with this policy will be posted alongside the article. </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1992804959"/>
                  </a:ext>
                </a:extLst>
              </a:tr>
            </a:tbl>
          </a:graphicData>
        </a:graphic>
      </p:graphicFrame>
    </p:spTree>
    <p:extLst>
      <p:ext uri="{BB962C8B-B14F-4D97-AF65-F5344CB8AC3E}">
        <p14:creationId xmlns:p14="http://schemas.microsoft.com/office/powerpoint/2010/main" val="32719196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49260946"/>
              </p:ext>
            </p:extLst>
          </p:nvPr>
        </p:nvGraphicFramePr>
        <p:xfrm>
          <a:off x="1463040" y="-4846322"/>
          <a:ext cx="10129520" cy="12797608"/>
        </p:xfrm>
        <a:graphic>
          <a:graphicData uri="http://schemas.openxmlformats.org/drawingml/2006/table">
            <a:tbl>
              <a:tblPr/>
              <a:tblGrid>
                <a:gridCol w="5064760">
                  <a:extLst>
                    <a:ext uri="{9D8B030D-6E8A-4147-A177-3AD203B41FA5}">
                      <a16:colId xmlns:a16="http://schemas.microsoft.com/office/drawing/2014/main" val="1062682826"/>
                    </a:ext>
                  </a:extLst>
                </a:gridCol>
                <a:gridCol w="5064760">
                  <a:extLst>
                    <a:ext uri="{9D8B030D-6E8A-4147-A177-3AD203B41FA5}">
                      <a16:colId xmlns:a16="http://schemas.microsoft.com/office/drawing/2014/main" val="3847522506"/>
                    </a:ext>
                  </a:extLst>
                </a:gridCol>
              </a:tblGrid>
              <a:tr h="167264">
                <a:tc>
                  <a:txBody>
                    <a:bodyPr/>
                    <a:lstStyle/>
                    <a:p>
                      <a:pPr rtl="0" fontAlgn="t"/>
                      <a:r>
                        <a:rPr lang="en-US" sz="3600" b="1" dirty="0">
                          <a:effectLst/>
                        </a:rPr>
                        <a:t>Policy A.2</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600" b="1" dirty="0">
                          <a:effectLst/>
                        </a:rPr>
                        <a:t>Policy B</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99020828"/>
                  </a:ext>
                </a:extLst>
              </a:tr>
              <a:tr h="167264">
                <a:tc>
                  <a:txBody>
                    <a:bodyPr/>
                    <a:lstStyle/>
                    <a:p>
                      <a:pPr rtl="0" fontAlgn="t"/>
                      <a:r>
                        <a:rPr lang="en-US" sz="2000" dirty="0">
                          <a:effectLst/>
                        </a:rPr>
                        <a:t>Data Availability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Data and Code Availability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332345650"/>
                  </a:ext>
                </a:extLst>
              </a:tr>
              <a:tr h="582543">
                <a:tc>
                  <a:txBody>
                    <a:bodyPr/>
                    <a:lstStyle/>
                    <a:p>
                      <a:pPr rtl="0" fontAlgn="t"/>
                      <a:r>
                        <a:rPr lang="en-US" sz="2000">
                          <a:effectLst/>
                        </a:rPr>
                        <a:t>It is the policy of the American Economic Association to publish papers only if</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b="1" dirty="0">
                          <a:effectLst/>
                          <a:latin typeface="Arial" panose="020B0604020202020204" pitchFamily="34" charset="0"/>
                        </a:rPr>
                        <a:t>It is the policy of the American Economic Association to publish papers only if</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50193339"/>
                  </a:ext>
                </a:extLst>
              </a:tr>
              <a:tr h="444117">
                <a:tc>
                  <a:txBody>
                    <a:bodyPr/>
                    <a:lstStyle/>
                    <a:p>
                      <a:pPr rtl="0" fontAlgn="t"/>
                      <a:r>
                        <a:rPr lang="en-US" sz="2000" dirty="0">
                          <a:effectLst/>
                        </a:rPr>
                        <a:t>the data used in the analysis are clearly and precisely documented </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b="1" dirty="0">
                          <a:effectLst/>
                          <a:latin typeface="Arial" panose="020B0604020202020204" pitchFamily="34" charset="0"/>
                        </a:rPr>
                        <a:t>the data and code used in the analysis are clearly and precisely documented;</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905072841"/>
                  </a:ext>
                </a:extLst>
              </a:tr>
              <a:tr h="582543">
                <a:tc>
                  <a:txBody>
                    <a:bodyPr/>
                    <a:lstStyle/>
                    <a:p>
                      <a:pPr rtl="0" fontAlgn="t"/>
                      <a:r>
                        <a:rPr lang="en-US" sz="2000" dirty="0">
                          <a:effectLst/>
                        </a:rPr>
                        <a:t>and are readily available to any researcher for purposes of replication.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access to the data and code is clearly and precisely documented, </a:t>
                      </a:r>
                      <a:r>
                        <a:rPr lang="en-US" sz="2000" dirty="0" smtClean="0">
                          <a:effectLst/>
                        </a:rPr>
                        <a:t/>
                      </a:r>
                      <a:br>
                        <a:rPr lang="en-US" sz="2000" dirty="0" smtClean="0">
                          <a:effectLst/>
                        </a:rPr>
                      </a:br>
                      <a:r>
                        <a:rPr lang="en-US" sz="3200" b="1" dirty="0" smtClean="0">
                          <a:solidFill>
                            <a:srgbClr val="C00000"/>
                          </a:solidFill>
                          <a:effectLst/>
                        </a:rPr>
                        <a:t>and </a:t>
                      </a:r>
                      <a:r>
                        <a:rPr lang="en-US" sz="3200" b="1" dirty="0">
                          <a:solidFill>
                            <a:srgbClr val="C00000"/>
                          </a:solidFill>
                          <a:effectLst/>
                        </a:rPr>
                        <a:t>is non-exclusive to the authors.</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4087565225"/>
                  </a:ext>
                </a:extLst>
              </a:tr>
              <a:tr h="582543">
                <a:tc>
                  <a:txBody>
                    <a:bodyPr/>
                    <a:lstStyle/>
                    <a:p>
                      <a:pPr rtl="0" fontAlgn="t"/>
                      <a:r>
                        <a:rPr lang="en-US" sz="2000">
                          <a:effectLst/>
                        </a:rPr>
                        <a:t>Authors of accepted papers that contain empirical work, simulations, or experimental work must provide,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Authors of accepted papers that contain empirical work, simulations, or experimental work must provide,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00339901"/>
                  </a:ext>
                </a:extLst>
              </a:tr>
              <a:tr h="167264">
                <a:tc>
                  <a:txBody>
                    <a:bodyPr/>
                    <a:lstStyle/>
                    <a:p>
                      <a:pPr rtl="0" fontAlgn="t"/>
                      <a:r>
                        <a:rPr lang="en-US" sz="2000">
                          <a:effectLst/>
                        </a:rPr>
                        <a:t>prior to publication,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200" b="1" dirty="0">
                          <a:solidFill>
                            <a:srgbClr val="C00000"/>
                          </a:solidFill>
                          <a:effectLst/>
                        </a:rPr>
                        <a:t>prior to acceptance,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995258044"/>
                  </a:ext>
                </a:extLst>
              </a:tr>
              <a:tr h="859395">
                <a:tc>
                  <a:txBody>
                    <a:bodyPr/>
                    <a:lstStyle/>
                    <a:p>
                      <a:pPr rtl="0" fontAlgn="t"/>
                      <a:r>
                        <a:rPr lang="en-US" sz="2000" dirty="0">
                          <a:effectLst/>
                        </a:rPr>
                        <a:t>the data, programs, and other details of the computations sufficient to permit replication.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information about the data, programs, and other details of the computations sufficient to permit replication, as well as information about access to data and programs.</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133218533"/>
                  </a:ext>
                </a:extLst>
              </a:tr>
              <a:tr h="859395">
                <a:tc>
                  <a:txBody>
                    <a:bodyPr/>
                    <a:lstStyle/>
                    <a:p>
                      <a:pPr rtl="0" fontAlgn="t"/>
                      <a:r>
                        <a:rPr lang="en-US" sz="2000" i="0">
                          <a:effectLst/>
                          <a:latin typeface="Arial" panose="020B0604020202020204" pitchFamily="34" charset="0"/>
                        </a:rPr>
                        <a:t>These will be posted on the AEA Data and Code Repository at </a:t>
                      </a:r>
                      <a:r>
                        <a:rPr lang="en-US" sz="2000" i="1">
                          <a:effectLst/>
                          <a:latin typeface="Arial" panose="020B0604020202020204" pitchFamily="34" charset="0"/>
                        </a:rPr>
                        <a:t>TBD</a:t>
                      </a:r>
                      <a:r>
                        <a:rPr lang="en-US" sz="2000" i="0">
                          <a:effectLst/>
                          <a:latin typeface="Arial" panose="020B0604020202020204" pitchFamily="34" charset="0"/>
                        </a:rPr>
                        <a:t>.</a:t>
                      </a: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tc>
                  <a:txBody>
                    <a:bodyPr/>
                    <a:lstStyle/>
                    <a:p>
                      <a:pPr rtl="0" fontAlgn="t"/>
                      <a:r>
                        <a:rPr lang="en-US" sz="2800" b="1" i="0" dirty="0">
                          <a:solidFill>
                            <a:srgbClr val="C00000"/>
                          </a:solidFill>
                          <a:effectLst/>
                          <a:latin typeface="Arial" panose="020B0604020202020204" pitchFamily="34" charset="0"/>
                        </a:rPr>
                        <a:t>Data and programs should be archived in community-recognized or general repositories</a:t>
                      </a:r>
                      <a:r>
                        <a:rPr lang="en-US" sz="2000" i="0" dirty="0">
                          <a:effectLst/>
                          <a:latin typeface="Arial" panose="020B0604020202020204" pitchFamily="34" charset="0"/>
                        </a:rPr>
                        <a:t>, including the AEA Data and Code Repository at </a:t>
                      </a:r>
                      <a:r>
                        <a:rPr lang="en-US" sz="2000" i="1" dirty="0">
                          <a:effectLst/>
                          <a:latin typeface="Arial" panose="020B0604020202020204" pitchFamily="34" charset="0"/>
                        </a:rPr>
                        <a:t>TBD</a:t>
                      </a:r>
                      <a:r>
                        <a:rPr lang="en-US" sz="2000" i="0" dirty="0">
                          <a:effectLst/>
                          <a:latin typeface="Arial" panose="020B0604020202020204" pitchFamily="34" charset="0"/>
                        </a:rPr>
                        <a:t>.</a:t>
                      </a:r>
                      <a:endParaRPr lang="en-US" sz="2000" dirty="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702711153"/>
                  </a:ext>
                </a:extLst>
              </a:tr>
              <a:tr h="582543">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Authors will provide access to editors and reviewers, if requested, to both data and programs prior to acceptance.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243718299"/>
                  </a:ext>
                </a:extLst>
              </a:tr>
              <a:tr h="1136247">
                <a:tc>
                  <a:txBody>
                    <a:bodyPr/>
                    <a:lstStyle/>
                    <a:p>
                      <a:pPr rtl="0" fontAlgn="t"/>
                      <a:r>
                        <a:rPr lang="en-US" sz="2000">
                          <a:effectLst/>
                        </a:rPr>
                        <a:t>The Editor should be notified at the time of submission if the data used in a paper are proprietary or if, for some other reason, the requirements above cannot be met.</a:t>
                      </a:r>
                      <a:br>
                        <a:rPr lang="en-US" sz="2000">
                          <a:effectLst/>
                        </a:rPr>
                      </a:b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The Editor should be notified at the time of submission if access to the data used in a paper is restricted or limited, or if, for some other reason, the requirements above cannot be met.</a:t>
                      </a:r>
                      <a:br>
                        <a:rPr lang="en-US" sz="2000">
                          <a:effectLst/>
                        </a:rPr>
                      </a:b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1298540471"/>
                  </a:ext>
                </a:extLst>
              </a:tr>
              <a:tr h="305691">
                <a:tc>
                  <a:txBody>
                    <a:bodyPr/>
                    <a:lstStyle/>
                    <a:p>
                      <a:pPr rtl="0" fontAlgn="t"/>
                      <a:r>
                        <a:rPr lang="en-US" sz="2000">
                          <a:effectLst/>
                        </a:rPr>
                        <a:t>The AEA Data Editor will assess compliance with this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tc>
                  <a:txBody>
                    <a:bodyPr/>
                    <a:lstStyle/>
                    <a:p>
                      <a:pPr rtl="0" fontAlgn="t"/>
                      <a:r>
                        <a:rPr lang="en-US" sz="2000">
                          <a:effectLst/>
                        </a:rPr>
                        <a:t>The AEA Data Editor will assess compliance with this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361284966"/>
                  </a:ext>
                </a:extLst>
              </a:tr>
              <a:tr h="444117">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and will verify the accuracy of the information prior to acceptance by the Editor.</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450304229"/>
                  </a:ext>
                </a:extLst>
              </a:tr>
              <a:tr h="444117">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 statement describing compliance with this policy will be posted alongside the article. </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1992804959"/>
                  </a:ext>
                </a:extLst>
              </a:tr>
            </a:tbl>
          </a:graphicData>
        </a:graphic>
      </p:graphicFrame>
    </p:spTree>
    <p:extLst>
      <p:ext uri="{BB962C8B-B14F-4D97-AF65-F5344CB8AC3E}">
        <p14:creationId xmlns:p14="http://schemas.microsoft.com/office/powerpoint/2010/main" val="39754340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66627830"/>
              </p:ext>
            </p:extLst>
          </p:nvPr>
        </p:nvGraphicFramePr>
        <p:xfrm>
          <a:off x="1503680" y="-7914642"/>
          <a:ext cx="10129520" cy="14504488"/>
        </p:xfrm>
        <a:graphic>
          <a:graphicData uri="http://schemas.openxmlformats.org/drawingml/2006/table">
            <a:tbl>
              <a:tblPr/>
              <a:tblGrid>
                <a:gridCol w="5064760">
                  <a:extLst>
                    <a:ext uri="{9D8B030D-6E8A-4147-A177-3AD203B41FA5}">
                      <a16:colId xmlns:a16="http://schemas.microsoft.com/office/drawing/2014/main" val="1062682826"/>
                    </a:ext>
                  </a:extLst>
                </a:gridCol>
                <a:gridCol w="5064760">
                  <a:extLst>
                    <a:ext uri="{9D8B030D-6E8A-4147-A177-3AD203B41FA5}">
                      <a16:colId xmlns:a16="http://schemas.microsoft.com/office/drawing/2014/main" val="3847522506"/>
                    </a:ext>
                  </a:extLst>
                </a:gridCol>
              </a:tblGrid>
              <a:tr h="167264">
                <a:tc>
                  <a:txBody>
                    <a:bodyPr/>
                    <a:lstStyle/>
                    <a:p>
                      <a:pPr rtl="0" fontAlgn="t"/>
                      <a:r>
                        <a:rPr lang="en-US" sz="3600" b="1" dirty="0">
                          <a:effectLst/>
                        </a:rPr>
                        <a:t>Policy A.2</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600" b="1" dirty="0">
                          <a:effectLst/>
                        </a:rPr>
                        <a:t>Policy B</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99020828"/>
                  </a:ext>
                </a:extLst>
              </a:tr>
              <a:tr h="167264">
                <a:tc>
                  <a:txBody>
                    <a:bodyPr/>
                    <a:lstStyle/>
                    <a:p>
                      <a:pPr rtl="0" fontAlgn="t"/>
                      <a:r>
                        <a:rPr lang="en-US" sz="2000" dirty="0">
                          <a:effectLst/>
                        </a:rPr>
                        <a:t>Data Availability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Data and Code Availability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332345650"/>
                  </a:ext>
                </a:extLst>
              </a:tr>
              <a:tr h="582543">
                <a:tc>
                  <a:txBody>
                    <a:bodyPr/>
                    <a:lstStyle/>
                    <a:p>
                      <a:pPr rtl="0" fontAlgn="t"/>
                      <a:r>
                        <a:rPr lang="en-US" sz="2000">
                          <a:effectLst/>
                        </a:rPr>
                        <a:t>It is the policy of the American Economic Association to publish papers only if</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b="1" dirty="0">
                          <a:effectLst/>
                          <a:latin typeface="Arial" panose="020B0604020202020204" pitchFamily="34" charset="0"/>
                        </a:rPr>
                        <a:t>It is the policy of the American Economic Association to publish papers only if</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50193339"/>
                  </a:ext>
                </a:extLst>
              </a:tr>
              <a:tr h="444117">
                <a:tc>
                  <a:txBody>
                    <a:bodyPr/>
                    <a:lstStyle/>
                    <a:p>
                      <a:pPr rtl="0" fontAlgn="t"/>
                      <a:r>
                        <a:rPr lang="en-US" sz="2000" dirty="0">
                          <a:effectLst/>
                        </a:rPr>
                        <a:t>the data used in the analysis are clearly and precisely documented </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b="1" dirty="0">
                          <a:effectLst/>
                          <a:latin typeface="Arial" panose="020B0604020202020204" pitchFamily="34" charset="0"/>
                        </a:rPr>
                        <a:t>the data and code used in the analysis are clearly and precisely documented;</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905072841"/>
                  </a:ext>
                </a:extLst>
              </a:tr>
              <a:tr h="582543">
                <a:tc>
                  <a:txBody>
                    <a:bodyPr/>
                    <a:lstStyle/>
                    <a:p>
                      <a:pPr rtl="0" fontAlgn="t"/>
                      <a:r>
                        <a:rPr lang="en-US" sz="2000" dirty="0">
                          <a:effectLst/>
                        </a:rPr>
                        <a:t>and are readily available to any researcher for purposes of replication.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access to the data and code is clearly and precisely documented, </a:t>
                      </a:r>
                      <a:r>
                        <a:rPr lang="en-US" sz="2000" dirty="0" smtClean="0">
                          <a:effectLst/>
                        </a:rPr>
                        <a:t/>
                      </a:r>
                      <a:br>
                        <a:rPr lang="en-US" sz="2000" dirty="0" smtClean="0">
                          <a:effectLst/>
                        </a:rPr>
                      </a:br>
                      <a:r>
                        <a:rPr lang="en-US" sz="3200" b="1" dirty="0" smtClean="0">
                          <a:solidFill>
                            <a:srgbClr val="C00000"/>
                          </a:solidFill>
                          <a:effectLst/>
                        </a:rPr>
                        <a:t>and </a:t>
                      </a:r>
                      <a:r>
                        <a:rPr lang="en-US" sz="3200" b="1" dirty="0">
                          <a:solidFill>
                            <a:srgbClr val="C00000"/>
                          </a:solidFill>
                          <a:effectLst/>
                        </a:rPr>
                        <a:t>is non-exclusive to the authors.</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4087565225"/>
                  </a:ext>
                </a:extLst>
              </a:tr>
              <a:tr h="582543">
                <a:tc>
                  <a:txBody>
                    <a:bodyPr/>
                    <a:lstStyle/>
                    <a:p>
                      <a:pPr rtl="0" fontAlgn="t"/>
                      <a:r>
                        <a:rPr lang="en-US" sz="2000">
                          <a:effectLst/>
                        </a:rPr>
                        <a:t>Authors of accepted papers that contain empirical work, simulations, or experimental work must provide,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Authors of accepted papers that contain empirical work, simulations, or experimental work must provide,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00339901"/>
                  </a:ext>
                </a:extLst>
              </a:tr>
              <a:tr h="167264">
                <a:tc>
                  <a:txBody>
                    <a:bodyPr/>
                    <a:lstStyle/>
                    <a:p>
                      <a:pPr rtl="0" fontAlgn="t"/>
                      <a:r>
                        <a:rPr lang="en-US" sz="2000">
                          <a:effectLst/>
                        </a:rPr>
                        <a:t>prior to publication,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200" b="1" dirty="0">
                          <a:solidFill>
                            <a:srgbClr val="C00000"/>
                          </a:solidFill>
                          <a:effectLst/>
                        </a:rPr>
                        <a:t>prior to acceptance,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995258044"/>
                  </a:ext>
                </a:extLst>
              </a:tr>
              <a:tr h="859395">
                <a:tc>
                  <a:txBody>
                    <a:bodyPr/>
                    <a:lstStyle/>
                    <a:p>
                      <a:pPr rtl="0" fontAlgn="t"/>
                      <a:r>
                        <a:rPr lang="en-US" sz="2000" dirty="0">
                          <a:effectLst/>
                        </a:rPr>
                        <a:t>the data, programs, and other details of the computations sufficient to permit replication.</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information about the data, programs, and other details of the computations sufficient to permit replication, as well as information about access to data and programs.</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133218533"/>
                  </a:ext>
                </a:extLst>
              </a:tr>
              <a:tr h="859395">
                <a:tc>
                  <a:txBody>
                    <a:bodyPr/>
                    <a:lstStyle/>
                    <a:p>
                      <a:pPr rtl="0" fontAlgn="t"/>
                      <a:r>
                        <a:rPr lang="en-US" sz="2000" i="0">
                          <a:effectLst/>
                          <a:latin typeface="Arial" panose="020B0604020202020204" pitchFamily="34" charset="0"/>
                        </a:rPr>
                        <a:t>These will be posted on the AEA Data and Code Repository at </a:t>
                      </a:r>
                      <a:r>
                        <a:rPr lang="en-US" sz="2000" i="1">
                          <a:effectLst/>
                          <a:latin typeface="Arial" panose="020B0604020202020204" pitchFamily="34" charset="0"/>
                        </a:rPr>
                        <a:t>TBD</a:t>
                      </a:r>
                      <a:r>
                        <a:rPr lang="en-US" sz="2000" i="0">
                          <a:effectLst/>
                          <a:latin typeface="Arial" panose="020B0604020202020204" pitchFamily="34" charset="0"/>
                        </a:rPr>
                        <a:t>.</a:t>
                      </a: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tc>
                  <a:txBody>
                    <a:bodyPr/>
                    <a:lstStyle/>
                    <a:p>
                      <a:pPr rtl="0" fontAlgn="t"/>
                      <a:r>
                        <a:rPr lang="en-US" sz="2800" b="1" i="0" dirty="0">
                          <a:solidFill>
                            <a:srgbClr val="C00000"/>
                          </a:solidFill>
                          <a:effectLst/>
                          <a:latin typeface="Arial" panose="020B0604020202020204" pitchFamily="34" charset="0"/>
                        </a:rPr>
                        <a:t>Data and programs should be archived in community-recognized or general repositories</a:t>
                      </a:r>
                      <a:r>
                        <a:rPr lang="en-US" sz="2000" i="0" dirty="0">
                          <a:effectLst/>
                          <a:latin typeface="Arial" panose="020B0604020202020204" pitchFamily="34" charset="0"/>
                        </a:rPr>
                        <a:t>, including the AEA Data and Code Repository at </a:t>
                      </a:r>
                      <a:r>
                        <a:rPr lang="en-US" sz="2000" i="1" dirty="0">
                          <a:effectLst/>
                          <a:latin typeface="Arial" panose="020B0604020202020204" pitchFamily="34" charset="0"/>
                        </a:rPr>
                        <a:t>TBD</a:t>
                      </a:r>
                      <a:r>
                        <a:rPr lang="en-US" sz="2000" i="0" dirty="0">
                          <a:effectLst/>
                          <a:latin typeface="Arial" panose="020B0604020202020204" pitchFamily="34" charset="0"/>
                        </a:rPr>
                        <a:t>.</a:t>
                      </a:r>
                      <a:endParaRPr lang="en-US" sz="2000" dirty="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702711153"/>
                  </a:ext>
                </a:extLst>
              </a:tr>
              <a:tr h="582543">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Authors will provide access to editors and reviewers, if requested, to both data and programs prior to acceptance.</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2243718299"/>
                  </a:ext>
                </a:extLst>
              </a:tr>
              <a:tr h="1136247">
                <a:tc>
                  <a:txBody>
                    <a:bodyPr/>
                    <a:lstStyle/>
                    <a:p>
                      <a:pPr rtl="0" fontAlgn="t"/>
                      <a:r>
                        <a:rPr lang="en-US" sz="2000">
                          <a:effectLst/>
                        </a:rPr>
                        <a:t>The Editor should be notified at the time of submission if the data used in a paper are proprietary or if, for some other reason, the requirements above cannot be met.</a:t>
                      </a:r>
                      <a:br>
                        <a:rPr lang="en-US" sz="2000">
                          <a:effectLst/>
                        </a:rPr>
                      </a:b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a:effectLst/>
                        </a:rPr>
                        <a:t>The Editor should be notified at the time of submission if access to the data used in a paper is restricted or limited, or if, for some other reason, the requirements above cannot be met.</a:t>
                      </a:r>
                      <a:br>
                        <a:rPr lang="en-US" sz="2000">
                          <a:effectLst/>
                        </a:rPr>
                      </a:br>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1298540471"/>
                  </a:ext>
                </a:extLst>
              </a:tr>
              <a:tr h="305691">
                <a:tc>
                  <a:txBody>
                    <a:bodyPr/>
                    <a:lstStyle/>
                    <a:p>
                      <a:pPr rtl="0" fontAlgn="t"/>
                      <a:r>
                        <a:rPr lang="en-US" sz="2000">
                          <a:effectLst/>
                        </a:rPr>
                        <a:t>The AEA Data Editor will assess compliance with this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tc>
                  <a:txBody>
                    <a:bodyPr/>
                    <a:lstStyle/>
                    <a:p>
                      <a:pPr rtl="0" fontAlgn="t"/>
                      <a:r>
                        <a:rPr lang="en-US" sz="3200" b="1" dirty="0">
                          <a:solidFill>
                            <a:srgbClr val="C00000"/>
                          </a:solidFill>
                          <a:effectLst/>
                        </a:rPr>
                        <a:t>The AEA Data Editor will assess compliance with this policy,</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3361284966"/>
                  </a:ext>
                </a:extLst>
              </a:tr>
              <a:tr h="444117">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3200" b="1" dirty="0">
                          <a:solidFill>
                            <a:srgbClr val="C00000"/>
                          </a:solidFill>
                          <a:effectLst/>
                        </a:rPr>
                        <a:t>and will verify the accuracy of the information prior to acceptance by the Editor.</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450304229"/>
                  </a:ext>
                </a:extLst>
              </a:tr>
              <a:tr h="444117">
                <a:tc>
                  <a:txBody>
                    <a:bodyPr/>
                    <a:lstStyle/>
                    <a:p>
                      <a:pPr rtl="0" fontAlgn="t"/>
                      <a:endParaRPr lang="en-US" sz="2000">
                        <a:effectLst/>
                      </a:endParaRP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US" sz="2000" dirty="0">
                          <a:effectLst/>
                        </a:rPr>
                        <a:t>A statement describing compliance with this policy will be posted alongside the article. </a:t>
                      </a:r>
                    </a:p>
                  </a:txBody>
                  <a:tcPr marL="12848" marR="12848" marT="8566" marB="8566">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CE8B2"/>
                    </a:solidFill>
                  </a:tcPr>
                </a:tc>
                <a:extLst>
                  <a:ext uri="{0D108BD9-81ED-4DB2-BD59-A6C34878D82A}">
                    <a16:rowId xmlns:a16="http://schemas.microsoft.com/office/drawing/2014/main" val="1992804959"/>
                  </a:ext>
                </a:extLst>
              </a:tr>
            </a:tbl>
          </a:graphicData>
        </a:graphic>
      </p:graphicFrame>
    </p:spTree>
    <p:extLst>
      <p:ext uri="{BB962C8B-B14F-4D97-AF65-F5344CB8AC3E}">
        <p14:creationId xmlns:p14="http://schemas.microsoft.com/office/powerpoint/2010/main" val="9546093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140B-CCB2-4933-8D91-1AFF7591CC36}"/>
              </a:ext>
            </a:extLst>
          </p:cNvPr>
          <p:cNvSpPr>
            <a:spLocks noGrp="1"/>
          </p:cNvSpPr>
          <p:nvPr>
            <p:ph type="title"/>
          </p:nvPr>
        </p:nvSpPr>
        <p:spPr/>
        <p:txBody>
          <a:bodyPr/>
          <a:lstStyle/>
          <a:p>
            <a:r>
              <a:rPr lang="en-US" dirty="0" smtClean="0"/>
              <a:t>Goal: earlier provision of </a:t>
            </a:r>
            <a:r>
              <a:rPr lang="en-US" dirty="0"/>
              <a:t>data and code</a:t>
            </a:r>
          </a:p>
        </p:txBody>
      </p:sp>
      <p:sp>
        <p:nvSpPr>
          <p:cNvPr id="3" name="Content Placeholder 2">
            <a:extLst>
              <a:ext uri="{FF2B5EF4-FFF2-40B4-BE49-F238E27FC236}">
                <a16:creationId xmlns:a16="http://schemas.microsoft.com/office/drawing/2014/main" id="{952E2CB1-2429-4262-9DD4-94157B3A9D71}"/>
              </a:ext>
            </a:extLst>
          </p:cNvPr>
          <p:cNvSpPr>
            <a:spLocks noGrp="1"/>
          </p:cNvSpPr>
          <p:nvPr>
            <p:ph idx="1"/>
          </p:nvPr>
        </p:nvSpPr>
        <p:spPr/>
        <p:txBody>
          <a:bodyPr>
            <a:normAutofit/>
          </a:bodyPr>
          <a:lstStyle/>
          <a:p>
            <a:pPr marL="0" indent="0" algn="ctr">
              <a:buNone/>
            </a:pPr>
            <a:endParaRPr lang="en-US" sz="3600" dirty="0"/>
          </a:p>
          <a:p>
            <a:pPr marL="0" indent="0" algn="ctr">
              <a:buNone/>
            </a:pPr>
            <a:r>
              <a:rPr lang="en-US" sz="3600" dirty="0"/>
              <a:t>“Arguably, the replication files should be submitted when the paper is </a:t>
            </a:r>
            <a:r>
              <a:rPr lang="en-US" sz="3600" b="1" dirty="0">
                <a:solidFill>
                  <a:schemeClr val="accent1">
                    <a:lumMod val="75000"/>
                  </a:schemeClr>
                </a:solidFill>
              </a:rPr>
              <a:t>initially submitted </a:t>
            </a:r>
            <a:r>
              <a:rPr lang="en-US" sz="3600" dirty="0"/>
              <a:t>so that they will be available for inspection by the </a:t>
            </a:r>
            <a:r>
              <a:rPr lang="en-US" sz="3600" b="1" dirty="0">
                <a:solidFill>
                  <a:schemeClr val="accent6">
                    <a:lumMod val="75000"/>
                  </a:schemeClr>
                </a:solidFill>
              </a:rPr>
              <a:t>referees</a:t>
            </a:r>
            <a:r>
              <a:rPr lang="en-US" sz="3600" dirty="0"/>
              <a:t>, if the referees so desire.” </a:t>
            </a:r>
          </a:p>
          <a:p>
            <a:pPr marL="0" indent="0" algn="ctr">
              <a:buNone/>
            </a:pPr>
            <a:endParaRPr lang="en-US" sz="3600" dirty="0"/>
          </a:p>
          <a:p>
            <a:pPr marL="0" indent="0" algn="r">
              <a:buNone/>
            </a:pPr>
            <a:r>
              <a:rPr lang="en-US" sz="3600" dirty="0"/>
              <a:t>(McCullough et al, 2006)</a:t>
            </a:r>
          </a:p>
        </p:txBody>
      </p:sp>
    </p:spTree>
    <p:extLst>
      <p:ext uri="{BB962C8B-B14F-4D97-AF65-F5344CB8AC3E}">
        <p14:creationId xmlns:p14="http://schemas.microsoft.com/office/powerpoint/2010/main" val="40906975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Scalability and sustainability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997104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of Verification</a:t>
            </a:r>
            <a:endParaRPr lang="en-US" dirty="0"/>
          </a:p>
        </p:txBody>
      </p:sp>
      <p:sp>
        <p:nvSpPr>
          <p:cNvPr id="3" name="Content Placeholder 2"/>
          <p:cNvSpPr>
            <a:spLocks noGrp="1"/>
          </p:cNvSpPr>
          <p:nvPr>
            <p:ph idx="1"/>
          </p:nvPr>
        </p:nvSpPr>
        <p:spPr/>
        <p:txBody>
          <a:bodyPr>
            <a:noAutofit/>
          </a:bodyPr>
          <a:lstStyle/>
          <a:p>
            <a:r>
              <a:rPr lang="en-US" sz="3200" dirty="0"/>
              <a:t>5</a:t>
            </a:r>
            <a:r>
              <a:rPr lang="en-US" sz="3200" dirty="0" smtClean="0"/>
              <a:t>00+ articles per year at AEA </a:t>
            </a:r>
            <a:r>
              <a:rPr lang="en-US" sz="3200" i="1" dirty="0" smtClean="0">
                <a:solidFill>
                  <a:schemeClr val="bg1">
                    <a:lumMod val="65000"/>
                  </a:schemeClr>
                </a:solidFill>
              </a:rPr>
              <a:t>(not all have code or data)</a:t>
            </a:r>
          </a:p>
          <a:p>
            <a:r>
              <a:rPr lang="en-US" sz="3200" dirty="0" smtClean="0"/>
              <a:t>Financing:</a:t>
            </a:r>
          </a:p>
          <a:p>
            <a:pPr lvl="1"/>
            <a:r>
              <a:rPr lang="en-US" sz="2800" dirty="0" smtClean="0"/>
              <a:t>$100 submission fee minus $100 per referee report (x2)</a:t>
            </a:r>
          </a:p>
          <a:p>
            <a:pPr lvl="1"/>
            <a:r>
              <a:rPr lang="en-US" sz="2800" dirty="0" smtClean="0"/>
              <a:t>Undergraduate student (~$15/h) spends 10-20 hours on most verifications </a:t>
            </a:r>
            <a:r>
              <a:rPr lang="en-US" sz="2800" i="1" dirty="0" smtClean="0">
                <a:solidFill>
                  <a:schemeClr val="bg1">
                    <a:lumMod val="65000"/>
                  </a:schemeClr>
                </a:solidFill>
              </a:rPr>
              <a:t>(would be far less if automated)</a:t>
            </a:r>
            <a:br>
              <a:rPr lang="en-US" sz="2800" i="1" dirty="0" smtClean="0">
                <a:solidFill>
                  <a:schemeClr val="bg1">
                    <a:lumMod val="65000"/>
                  </a:schemeClr>
                </a:solidFill>
              </a:rPr>
            </a:br>
            <a:r>
              <a:rPr lang="en-US" sz="2800" dirty="0" smtClean="0"/>
              <a:t>= $200 extra</a:t>
            </a:r>
            <a:endParaRPr lang="en-US" sz="2800" dirty="0"/>
          </a:p>
          <a:p>
            <a:pPr lvl="1"/>
            <a:r>
              <a:rPr lang="en-US" sz="2800" dirty="0" smtClean="0"/>
              <a:t>Most journals are run at a loss </a:t>
            </a:r>
            <a:r>
              <a:rPr lang="en-US" sz="2800" i="1" dirty="0" smtClean="0">
                <a:solidFill>
                  <a:schemeClr val="bg1">
                    <a:lumMod val="65000"/>
                  </a:schemeClr>
                </a:solidFill>
              </a:rPr>
              <a:t>(but maybe Elsevier has the funds…)</a:t>
            </a:r>
          </a:p>
        </p:txBody>
      </p:sp>
    </p:spTree>
    <p:extLst>
      <p:ext uri="{BB962C8B-B14F-4D97-AF65-F5344CB8AC3E}">
        <p14:creationId xmlns:p14="http://schemas.microsoft.com/office/powerpoint/2010/main" val="3355761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crisis in the 2000s</a:t>
            </a:r>
            <a:endParaRPr lang="en-US" dirty="0"/>
          </a:p>
        </p:txBody>
      </p:sp>
      <p:sp>
        <p:nvSpPr>
          <p:cNvPr id="3" name="Content Placeholder 2"/>
          <p:cNvSpPr>
            <a:spLocks noGrp="1"/>
          </p:cNvSpPr>
          <p:nvPr>
            <p:ph idx="1"/>
          </p:nvPr>
        </p:nvSpPr>
        <p:spPr/>
        <p:txBody>
          <a:bodyPr>
            <a:normAutofit/>
          </a:bodyPr>
          <a:lstStyle/>
          <a:p>
            <a:r>
              <a:rPr lang="en-US" dirty="0" smtClean="0"/>
              <a:t>McCullough &amp; Vinod (2003) [Econometrics]</a:t>
            </a:r>
          </a:p>
          <a:p>
            <a:r>
              <a:rPr lang="en-US" dirty="0" err="1"/>
              <a:t>Ziliak</a:t>
            </a:r>
            <a:r>
              <a:rPr lang="en-US" dirty="0"/>
              <a:t> and McCloskey (2004)</a:t>
            </a:r>
            <a:endParaRPr lang="en-US" dirty="0" smtClean="0"/>
          </a:p>
          <a:p>
            <a:r>
              <a:rPr lang="en-US" dirty="0" smtClean="0"/>
              <a:t>Anderson et al (2005, 2008), Vinod (2005)</a:t>
            </a:r>
          </a:p>
          <a:p>
            <a:r>
              <a:rPr lang="en-US" dirty="0" smtClean="0"/>
              <a:t>Ioannides (2005)</a:t>
            </a:r>
          </a:p>
          <a:p>
            <a:r>
              <a:rPr lang="en-US" dirty="0" smtClean="0"/>
              <a:t>McCullough et al (2006) Lessons learned JMCB, McCullough (2007)</a:t>
            </a:r>
          </a:p>
          <a:p>
            <a:r>
              <a:rPr lang="en-US" dirty="0" err="1" smtClean="0"/>
              <a:t>Hamermesh</a:t>
            </a:r>
            <a:r>
              <a:rPr lang="en-US" dirty="0" smtClean="0"/>
              <a:t> (2007)</a:t>
            </a:r>
          </a:p>
          <a:p>
            <a:r>
              <a:rPr lang="en-US" dirty="0" err="1" smtClean="0"/>
              <a:t>Koenker</a:t>
            </a:r>
            <a:r>
              <a:rPr lang="en-US" dirty="0" smtClean="0"/>
              <a:t> and </a:t>
            </a:r>
            <a:r>
              <a:rPr lang="en-US" dirty="0" err="1" smtClean="0"/>
              <a:t>Zeileis</a:t>
            </a:r>
            <a:r>
              <a:rPr lang="en-US" dirty="0" smtClean="0"/>
              <a:t> (2009) </a:t>
            </a:r>
          </a:p>
          <a:p>
            <a:endParaRPr lang="en-US" dirty="0"/>
          </a:p>
        </p:txBody>
      </p:sp>
    </p:spTree>
    <p:extLst>
      <p:ext uri="{BB962C8B-B14F-4D97-AF65-F5344CB8AC3E}">
        <p14:creationId xmlns:p14="http://schemas.microsoft.com/office/powerpoint/2010/main" val="272121126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of Verification</a:t>
            </a:r>
            <a:endParaRPr lang="en-US" dirty="0"/>
          </a:p>
        </p:txBody>
      </p:sp>
      <p:sp>
        <p:nvSpPr>
          <p:cNvPr id="3" name="Content Placeholder 2"/>
          <p:cNvSpPr>
            <a:spLocks noGrp="1"/>
          </p:cNvSpPr>
          <p:nvPr>
            <p:ph idx="1"/>
          </p:nvPr>
        </p:nvSpPr>
        <p:spPr/>
        <p:txBody>
          <a:bodyPr>
            <a:noAutofit/>
          </a:bodyPr>
          <a:lstStyle/>
          <a:p>
            <a:r>
              <a:rPr lang="en-US" sz="3200" dirty="0" smtClean="0"/>
              <a:t>Third party verification services already exist!</a:t>
            </a:r>
            <a:endParaRPr lang="en-US" dirty="0"/>
          </a:p>
          <a:p>
            <a:pPr lvl="1"/>
            <a:r>
              <a:rPr lang="en-US" sz="2800" dirty="0" smtClean="0"/>
              <a:t>For research institutes and groupings (J-PAL, NBER, etc.)</a:t>
            </a:r>
          </a:p>
          <a:p>
            <a:pPr lvl="1"/>
            <a:r>
              <a:rPr lang="en-US" sz="2800" dirty="0" smtClean="0"/>
              <a:t>At universities (Cornell, etc.)</a:t>
            </a:r>
          </a:p>
          <a:p>
            <a:pPr lvl="1"/>
            <a:r>
              <a:rPr lang="en-US" sz="2800" dirty="0" smtClean="0"/>
              <a:t>Because authors already do it</a:t>
            </a:r>
          </a:p>
          <a:p>
            <a:r>
              <a:rPr lang="en-US" sz="3200" dirty="0" smtClean="0"/>
              <a:t>Even at restricted-access centers</a:t>
            </a:r>
          </a:p>
          <a:p>
            <a:pPr lvl="1"/>
            <a:r>
              <a:rPr lang="en-US" sz="2800" dirty="0" smtClean="0"/>
              <a:t>Explicitly: France</a:t>
            </a:r>
          </a:p>
          <a:p>
            <a:pPr lvl="1"/>
            <a:r>
              <a:rPr lang="en-US" sz="2800" dirty="0" smtClean="0"/>
              <a:t>Implicitly: German IAB data, other restricted-access data (remote processing at NCHS, Statistics Canada)</a:t>
            </a:r>
          </a:p>
          <a:p>
            <a:pPr lvl="1"/>
            <a:r>
              <a:rPr lang="en-US" sz="2800" dirty="0" smtClean="0"/>
              <a:t>Interest in other institutions (including Census Bureau)</a:t>
            </a:r>
          </a:p>
        </p:txBody>
      </p:sp>
    </p:spTree>
    <p:extLst>
      <p:ext uri="{BB962C8B-B14F-4D97-AF65-F5344CB8AC3E}">
        <p14:creationId xmlns:p14="http://schemas.microsoft.com/office/powerpoint/2010/main" val="4489786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of Verification</a:t>
            </a:r>
            <a:endParaRPr lang="en-US" dirty="0"/>
          </a:p>
        </p:txBody>
      </p:sp>
      <p:sp>
        <p:nvSpPr>
          <p:cNvPr id="3" name="Content Placeholder 2"/>
          <p:cNvSpPr>
            <a:spLocks noGrp="1"/>
          </p:cNvSpPr>
          <p:nvPr>
            <p:ph idx="1"/>
          </p:nvPr>
        </p:nvSpPr>
        <p:spPr/>
        <p:txBody>
          <a:bodyPr>
            <a:noAutofit/>
          </a:bodyPr>
          <a:lstStyle/>
          <a:p>
            <a:pPr marL="0" indent="0">
              <a:buNone/>
            </a:pPr>
            <a:r>
              <a:rPr lang="en-US" sz="3200" dirty="0" smtClean="0"/>
              <a:t>Third party verification</a:t>
            </a:r>
          </a:p>
          <a:p>
            <a:r>
              <a:rPr lang="en-US" dirty="0" smtClean="0"/>
              <a:t>How to fund </a:t>
            </a:r>
          </a:p>
          <a:p>
            <a:pPr lvl="1"/>
            <a:r>
              <a:rPr lang="en-US" dirty="0" smtClean="0"/>
              <a:t>similar to open-access submission fees?</a:t>
            </a:r>
          </a:p>
          <a:p>
            <a:pPr lvl="1"/>
            <a:r>
              <a:rPr lang="en-US" dirty="0" smtClean="0"/>
              <a:t>Requirement by funders?</a:t>
            </a:r>
          </a:p>
          <a:p>
            <a:r>
              <a:rPr lang="en-US" dirty="0" smtClean="0"/>
              <a:t>How to certify third-party certifiers?</a:t>
            </a:r>
          </a:p>
          <a:p>
            <a:pPr lvl="1"/>
            <a:r>
              <a:rPr lang="en-US" dirty="0" smtClean="0"/>
              <a:t>How reliable is their service? What do they check?</a:t>
            </a:r>
          </a:p>
          <a:p>
            <a:pPr lvl="1"/>
            <a:r>
              <a:rPr lang="en-US" dirty="0" smtClean="0"/>
              <a:t>Who certifies? </a:t>
            </a:r>
            <a:r>
              <a:rPr lang="en-US" i="1" dirty="0" smtClean="0">
                <a:solidFill>
                  <a:schemeClr val="bg1">
                    <a:lumMod val="65000"/>
                  </a:schemeClr>
                </a:solidFill>
              </a:rPr>
              <a:t>(Association of Data Editors?)</a:t>
            </a:r>
          </a:p>
          <a:p>
            <a:r>
              <a:rPr lang="en-US" dirty="0" smtClean="0"/>
              <a:t>These are </a:t>
            </a:r>
            <a:r>
              <a:rPr lang="en-US" sz="3600" b="1" dirty="0" smtClean="0">
                <a:solidFill>
                  <a:srgbClr val="C00000"/>
                </a:solidFill>
              </a:rPr>
              <a:t>open questions</a:t>
            </a:r>
          </a:p>
          <a:p>
            <a:r>
              <a:rPr lang="en-US" dirty="0"/>
              <a:t>They need to be solved for </a:t>
            </a:r>
            <a:r>
              <a:rPr lang="en-US" dirty="0" smtClean="0"/>
              <a:t>persistence of the effort</a:t>
            </a:r>
            <a:endParaRPr lang="en-US" dirty="0"/>
          </a:p>
        </p:txBody>
      </p:sp>
    </p:spTree>
    <p:extLst>
      <p:ext uri="{BB962C8B-B14F-4D97-AF65-F5344CB8AC3E}">
        <p14:creationId xmlns:p14="http://schemas.microsoft.com/office/powerpoint/2010/main" val="32047271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pPr marL="0" indent="0" algn="ctr">
              <a:buNone/>
            </a:pPr>
            <a:r>
              <a:rPr lang="en-US" sz="3600" dirty="0" smtClean="0"/>
              <a:t>Why do journals like </a:t>
            </a:r>
            <a:br>
              <a:rPr lang="en-US" sz="3600" dirty="0" smtClean="0"/>
            </a:br>
            <a:r>
              <a:rPr lang="en-US" sz="3600" dirty="0" smtClean="0"/>
              <a:t>affiliated repositories </a:t>
            </a:r>
            <a:br>
              <a:rPr lang="en-US" sz="3600" dirty="0" smtClean="0"/>
            </a:br>
            <a:r>
              <a:rPr lang="en-US" sz="3600" dirty="0" smtClean="0"/>
              <a:t>(or website </a:t>
            </a:r>
            <a:r>
              <a:rPr lang="en-US" sz="3600" smtClean="0"/>
              <a:t>deposits)?</a:t>
            </a:r>
            <a:br>
              <a:rPr lang="en-US" sz="3600" smtClean="0"/>
            </a:br>
            <a:r>
              <a:rPr lang="en-US" sz="3600" smtClean="0"/>
              <a:t/>
            </a:r>
            <a:br>
              <a:rPr lang="en-US" sz="3600" smtClean="0"/>
            </a:br>
            <a:endParaRPr lang="en-US" sz="3600" dirty="0" smtClean="0"/>
          </a:p>
          <a:p>
            <a:pPr lvl="1"/>
            <a:r>
              <a:rPr lang="en-US" dirty="0" smtClean="0"/>
              <a:t>They can ensure </a:t>
            </a:r>
            <a:r>
              <a:rPr lang="en-US" b="1" dirty="0" smtClean="0">
                <a:solidFill>
                  <a:schemeClr val="accent1">
                    <a:lumMod val="50000"/>
                  </a:schemeClr>
                </a:solidFill>
              </a:rPr>
              <a:t>longevity/ persistence</a:t>
            </a:r>
          </a:p>
          <a:p>
            <a:pPr lvl="1"/>
            <a:r>
              <a:rPr lang="en-US" dirty="0" smtClean="0"/>
              <a:t>They can ensure </a:t>
            </a:r>
            <a:r>
              <a:rPr lang="en-US" b="1" dirty="0" smtClean="0">
                <a:solidFill>
                  <a:schemeClr val="accent1">
                    <a:lumMod val="50000"/>
                  </a:schemeClr>
                </a:solidFill>
              </a:rPr>
              <a:t>access</a:t>
            </a:r>
          </a:p>
          <a:p>
            <a:pPr lvl="1"/>
            <a:r>
              <a:rPr lang="en-US" dirty="0" smtClean="0"/>
              <a:t>They can ensure </a:t>
            </a:r>
            <a:r>
              <a:rPr lang="en-US" b="1" dirty="0" smtClean="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145059693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Not every data repository is created equal</a:t>
            </a:r>
          </a:p>
          <a:p>
            <a:pPr lvl="1"/>
            <a:r>
              <a:rPr lang="en-US" sz="3200" dirty="0" err="1" smtClean="0">
                <a:solidFill>
                  <a:srgbClr val="C00000"/>
                </a:solidFill>
              </a:rPr>
              <a:t>Github</a:t>
            </a:r>
            <a:r>
              <a:rPr lang="en-US" sz="3200" dirty="0" smtClean="0">
                <a:solidFill>
                  <a:srgbClr val="C00000"/>
                </a:solidFill>
              </a:rPr>
              <a:t>, Dropbox, etc. are not data or code repositories</a:t>
            </a:r>
          </a:p>
          <a:p>
            <a:pPr lvl="1"/>
            <a:r>
              <a:rPr lang="en-US" sz="3200" dirty="0" smtClean="0">
                <a:solidFill>
                  <a:schemeClr val="accent4">
                    <a:lumMod val="50000"/>
                  </a:schemeClr>
                </a:solidFill>
              </a:rPr>
              <a:t>Is the institutional repository at the University of Southern Venezuela a reliable repository?</a:t>
            </a:r>
          </a:p>
          <a:p>
            <a:pPr lvl="1"/>
            <a:r>
              <a:rPr lang="en-US" sz="3200" dirty="0" smtClean="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a:t>
            </a:r>
            <a:r>
              <a:rPr lang="en-US" sz="3200" dirty="0" smtClean="0">
                <a:solidFill>
                  <a:schemeClr val="accent1">
                    <a:lumMod val="50000"/>
                  </a:schemeClr>
                </a:solidFill>
              </a:rPr>
              <a:t>Harvard </a:t>
            </a:r>
            <a:r>
              <a:rPr lang="en-US" sz="3200" dirty="0">
                <a:solidFill>
                  <a:schemeClr val="accent1">
                    <a:lumMod val="50000"/>
                  </a:schemeClr>
                </a:solidFill>
              </a:rPr>
              <a:t>University </a:t>
            </a:r>
            <a:r>
              <a:rPr lang="en-US" sz="3200" dirty="0" smtClean="0">
                <a:solidFill>
                  <a:schemeClr val="accent1">
                    <a:lumMod val="50000"/>
                  </a:schemeClr>
                </a:solidFill>
              </a:rPr>
              <a:t>(</a:t>
            </a:r>
            <a:r>
              <a:rPr lang="en-US" sz="3200" dirty="0" err="1" smtClean="0">
                <a:solidFill>
                  <a:schemeClr val="accent1">
                    <a:lumMod val="50000"/>
                  </a:schemeClr>
                </a:solidFill>
              </a:rPr>
              <a:t>Dataverse</a:t>
            </a:r>
            <a:r>
              <a:rPr lang="en-US" sz="3200" dirty="0" smtClean="0">
                <a:solidFill>
                  <a:schemeClr val="accent1">
                    <a:lumMod val="50000"/>
                  </a:schemeClr>
                </a:solidFill>
              </a:rPr>
              <a:t>!)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the National Archives 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33233537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Data and Code Deposits</a:t>
            </a:r>
            <a:endParaRPr lang="en-US" dirty="0"/>
          </a:p>
        </p:txBody>
      </p:sp>
      <p:sp>
        <p:nvSpPr>
          <p:cNvPr id="3" name="Content Placeholder 2"/>
          <p:cNvSpPr>
            <a:spLocks noGrp="1"/>
          </p:cNvSpPr>
          <p:nvPr>
            <p:ph idx="1"/>
          </p:nvPr>
        </p:nvSpPr>
        <p:spPr/>
        <p:txBody>
          <a:bodyPr/>
          <a:lstStyle/>
          <a:p>
            <a:r>
              <a:rPr lang="en-US" sz="3600" dirty="0" smtClean="0"/>
              <a:t>Not every data repository is created equal</a:t>
            </a:r>
          </a:p>
          <a:p>
            <a:pPr lvl="1"/>
            <a:r>
              <a:rPr lang="en-US" sz="3200" dirty="0" smtClean="0">
                <a:solidFill>
                  <a:srgbClr val="C00000"/>
                </a:solidFill>
              </a:rPr>
              <a:t>The Second Bank of Third City credit card data is not a data/code repository</a:t>
            </a:r>
          </a:p>
          <a:p>
            <a:pPr lvl="1"/>
            <a:r>
              <a:rPr lang="en-US" sz="3200" dirty="0" smtClean="0">
                <a:solidFill>
                  <a:schemeClr val="accent4">
                    <a:lumMod val="50000"/>
                  </a:schemeClr>
                </a:solidFill>
              </a:rPr>
              <a:t>Is the School Board of Third City a reliable repository?</a:t>
            </a:r>
          </a:p>
          <a:p>
            <a:pPr lvl="1"/>
            <a:r>
              <a:rPr lang="en-US" sz="3200" dirty="0" smtClean="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dirty="0" smtClean="0">
                <a:solidFill>
                  <a:schemeClr val="accent1">
                    <a:lumMod val="50000"/>
                  </a:schemeClr>
                </a:solidFill>
              </a:rPr>
              <a:t>US Census Bureau a </a:t>
            </a:r>
            <a:r>
              <a:rPr lang="en-US" sz="3200" dirty="0">
                <a:solidFill>
                  <a:schemeClr val="accent1">
                    <a:lumMod val="50000"/>
                  </a:schemeClr>
                </a:solidFill>
              </a:rPr>
              <a:t>reliable repository</a:t>
            </a:r>
            <a:r>
              <a:rPr lang="en-US" sz="3200" dirty="0" smtClean="0">
                <a:solidFill>
                  <a:schemeClr val="accent1">
                    <a:lumMod val="50000"/>
                  </a:schemeClr>
                </a:solidFill>
              </a:rPr>
              <a:t>?</a:t>
            </a:r>
          </a:p>
          <a:p>
            <a:pPr lvl="1"/>
            <a:r>
              <a:rPr lang="en-US" sz="3200" b="1" dirty="0"/>
              <a:t>Are </a:t>
            </a:r>
            <a:r>
              <a:rPr lang="en-US" sz="3200" b="1" dirty="0" smtClean="0"/>
              <a:t>any </a:t>
            </a:r>
            <a:r>
              <a:rPr lang="en-US" sz="3200" b="1" dirty="0" err="1" smtClean="0"/>
              <a:t>restriced</a:t>
            </a:r>
            <a:r>
              <a:rPr lang="en-US" sz="3200" b="1" dirty="0" smtClean="0"/>
              <a:t>-access repositories </a:t>
            </a:r>
            <a:r>
              <a:rPr lang="en-US" sz="3200" b="1" dirty="0"/>
              <a:t>a reliable repository?</a:t>
            </a:r>
          </a:p>
          <a:p>
            <a:pPr lvl="1"/>
            <a:endParaRPr lang="en-US" dirty="0">
              <a:solidFill>
                <a:srgbClr val="C00000"/>
              </a:solidFill>
            </a:endParaRPr>
          </a:p>
          <a:p>
            <a:pPr lvl="1"/>
            <a:endParaRPr lang="en-US" dirty="0" smtClean="0">
              <a:solidFill>
                <a:srgbClr val="C00000"/>
              </a:solidFill>
            </a:endParaRPr>
          </a:p>
          <a:p>
            <a:pPr lvl="1"/>
            <a:endParaRPr lang="en-US" dirty="0" smtClean="0"/>
          </a:p>
          <a:p>
            <a:pPr lvl="1"/>
            <a:endParaRPr lang="en-US" dirty="0"/>
          </a:p>
        </p:txBody>
      </p:sp>
    </p:spTree>
    <p:extLst>
      <p:ext uri="{BB962C8B-B14F-4D97-AF65-F5344CB8AC3E}">
        <p14:creationId xmlns:p14="http://schemas.microsoft.com/office/powerpoint/2010/main" val="7151512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objects (data, programs), articles and researchers</a:t>
            </a:r>
            <a:endParaRPr lang="en-US" dirty="0"/>
          </a:p>
        </p:txBody>
      </p:sp>
      <p:sp>
        <p:nvSpPr>
          <p:cNvPr id="3" name="Content Placeholder 2"/>
          <p:cNvSpPr>
            <a:spLocks noGrp="1"/>
          </p:cNvSpPr>
          <p:nvPr>
            <p:ph idx="1"/>
          </p:nvPr>
        </p:nvSpPr>
        <p:spPr/>
        <p:txBody>
          <a:bodyPr/>
          <a:lstStyle/>
          <a:p>
            <a:r>
              <a:rPr lang="en-US" dirty="0" smtClean="0"/>
              <a:t>Reminder: currently a very manual process</a:t>
            </a:r>
          </a:p>
          <a:p>
            <a:pPr lvl="1"/>
            <a:r>
              <a:rPr lang="en-US" dirty="0" smtClean="0"/>
              <a:t>Only really works if the article cites the data</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1423988" y="4064000"/>
            <a:ext cx="1581150" cy="476250"/>
          </a:xfrm>
          <a:prstGeom prst="rect">
            <a:avLst/>
          </a:prstGeom>
        </p:spPr>
      </p:pic>
      <p:pic>
        <p:nvPicPr>
          <p:cNvPr id="6" name="Picture 5"/>
          <p:cNvPicPr>
            <a:picLocks noChangeAspect="1"/>
          </p:cNvPicPr>
          <p:nvPr/>
        </p:nvPicPr>
        <p:blipFill>
          <a:blip r:embed="rId3"/>
          <a:stretch>
            <a:fillRect/>
          </a:stretch>
        </p:blipFill>
        <p:spPr>
          <a:xfrm>
            <a:off x="3038476" y="3934619"/>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704" y="3934619"/>
            <a:ext cx="2980055" cy="2877021"/>
          </a:xfrm>
          <a:prstGeom prst="rect">
            <a:avLst/>
          </a:prstGeom>
        </p:spPr>
      </p:pic>
    </p:spTree>
    <p:extLst>
      <p:ext uri="{BB962C8B-B14F-4D97-AF65-F5344CB8AC3E}">
        <p14:creationId xmlns:p14="http://schemas.microsoft.com/office/powerpoint/2010/main" val="42695440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AEA: improve transparency of all data deposits</a:t>
            </a:r>
            <a:endParaRPr lang="en-US" sz="4000" dirty="0"/>
          </a:p>
        </p:txBody>
      </p:sp>
      <p:sp>
        <p:nvSpPr>
          <p:cNvPr id="3" name="Content Placeholder 2"/>
          <p:cNvSpPr>
            <a:spLocks noGrp="1"/>
          </p:cNvSpPr>
          <p:nvPr>
            <p:ph idx="1"/>
          </p:nvPr>
        </p:nvSpPr>
        <p:spPr/>
        <p:txBody>
          <a:bodyPr/>
          <a:lstStyle/>
          <a:p>
            <a:r>
              <a:rPr lang="en-US" dirty="0" smtClean="0"/>
              <a:t>Developed a schema to collect relevant information</a:t>
            </a:r>
          </a:p>
          <a:p>
            <a:pPr lvl="1"/>
            <a:r>
              <a:rPr lang="en-US" b="1" dirty="0" smtClean="0">
                <a:solidFill>
                  <a:schemeClr val="accent1">
                    <a:lumMod val="50000"/>
                  </a:schemeClr>
                </a:solidFill>
              </a:rPr>
              <a:t>Relies</a:t>
            </a:r>
            <a:r>
              <a:rPr lang="en-US" dirty="0" smtClean="0"/>
              <a:t> as much as possible on lookups of </a:t>
            </a:r>
            <a:r>
              <a:rPr lang="en-US" b="1" dirty="0" smtClean="0">
                <a:solidFill>
                  <a:schemeClr val="accent1">
                    <a:lumMod val="50000"/>
                  </a:schemeClr>
                </a:solidFill>
              </a:rPr>
              <a:t>existing data</a:t>
            </a:r>
          </a:p>
          <a:p>
            <a:pPr lvl="1"/>
            <a:r>
              <a:rPr lang="en-US" b="1" dirty="0" smtClean="0">
                <a:solidFill>
                  <a:schemeClr val="accent6">
                    <a:lumMod val="75000"/>
                  </a:schemeClr>
                </a:solidFill>
              </a:rPr>
              <a:t>Collects only </a:t>
            </a:r>
            <a:r>
              <a:rPr lang="en-US" dirty="0" smtClean="0"/>
              <a:t>as much information </a:t>
            </a:r>
            <a:br>
              <a:rPr lang="en-US" dirty="0" smtClean="0"/>
            </a:br>
            <a:r>
              <a:rPr lang="en-US" b="1" dirty="0" smtClean="0">
                <a:solidFill>
                  <a:schemeClr val="accent6">
                    <a:lumMod val="75000"/>
                  </a:schemeClr>
                </a:solidFill>
              </a:rPr>
              <a:t>as necessary</a:t>
            </a:r>
          </a:p>
          <a:p>
            <a:pPr lvl="1"/>
            <a:r>
              <a:rPr lang="en-US" b="1" dirty="0" smtClean="0">
                <a:solidFill>
                  <a:schemeClr val="accent2">
                    <a:lumMod val="75000"/>
                  </a:schemeClr>
                </a:solidFill>
              </a:rPr>
              <a:t>Replaces existing </a:t>
            </a:r>
            <a:r>
              <a:rPr lang="en-US" dirty="0" smtClean="0"/>
              <a:t>documentation efforts</a:t>
            </a:r>
          </a:p>
          <a:p>
            <a:pPr lvl="1"/>
            <a:r>
              <a:rPr lang="en-US" dirty="0" smtClean="0"/>
              <a:t>Can be done </a:t>
            </a:r>
            <a:r>
              <a:rPr lang="en-US" b="1" dirty="0" smtClean="0"/>
              <a:t>early</a:t>
            </a:r>
            <a:r>
              <a:rPr lang="en-US" dirty="0" smtClean="0"/>
              <a:t> in research workflow</a:t>
            </a:r>
            <a:endParaRPr lang="en-US" dirty="0"/>
          </a:p>
        </p:txBody>
      </p:sp>
    </p:spTree>
    <p:extLst>
      <p:ext uri="{BB962C8B-B14F-4D97-AF65-F5344CB8AC3E}">
        <p14:creationId xmlns:p14="http://schemas.microsoft.com/office/powerpoint/2010/main" val="19563357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AEA: improve transparency of all data deposits</a:t>
            </a:r>
            <a:endParaRPr lang="en-US" sz="4000" dirty="0"/>
          </a:p>
        </p:txBody>
      </p:sp>
      <p:sp>
        <p:nvSpPr>
          <p:cNvPr id="3" name="Content Placeholder 2"/>
          <p:cNvSpPr>
            <a:spLocks noGrp="1"/>
          </p:cNvSpPr>
          <p:nvPr>
            <p:ph idx="1"/>
          </p:nvPr>
        </p:nvSpPr>
        <p:spPr/>
        <p:txBody>
          <a:bodyPr/>
          <a:lstStyle/>
          <a:p>
            <a:r>
              <a:rPr lang="en-US" dirty="0" smtClean="0"/>
              <a:t>Developed a schema to collect relevant information</a:t>
            </a:r>
          </a:p>
          <a:p>
            <a:pPr lvl="1"/>
            <a:r>
              <a:rPr lang="en-US" b="1" dirty="0" smtClean="0">
                <a:solidFill>
                  <a:schemeClr val="accent1">
                    <a:lumMod val="50000"/>
                  </a:schemeClr>
                </a:solidFill>
              </a:rPr>
              <a:t>Uniformly applied</a:t>
            </a:r>
            <a:r>
              <a:rPr lang="en-US" dirty="0"/>
              <a:t> to </a:t>
            </a:r>
            <a:r>
              <a:rPr lang="en-US" dirty="0" smtClean="0"/>
              <a:t>public-use and restricted-access data</a:t>
            </a:r>
          </a:p>
          <a:p>
            <a:pPr lvl="1"/>
            <a:r>
              <a:rPr lang="en-US" dirty="0" smtClean="0"/>
              <a:t>Can be added at low-cost to existing journal websites</a:t>
            </a:r>
          </a:p>
          <a:p>
            <a:pPr lvl="1"/>
            <a:r>
              <a:rPr lang="en-US" dirty="0" smtClean="0"/>
              <a:t>Can be data-mined</a:t>
            </a:r>
            <a:endParaRPr lang="en-US" dirty="0"/>
          </a:p>
        </p:txBody>
      </p:sp>
    </p:spTree>
    <p:extLst>
      <p:ext uri="{BB962C8B-B14F-4D97-AF65-F5344CB8AC3E}">
        <p14:creationId xmlns:p14="http://schemas.microsoft.com/office/powerpoint/2010/main" val="40202299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480" y="1631421"/>
            <a:ext cx="3858923" cy="4351338"/>
          </a:xfrm>
          <a:solidFill>
            <a:schemeClr val="bg1"/>
          </a:solidFill>
          <a:ln w="3175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37" y="1609990"/>
            <a:ext cx="6183369" cy="4394200"/>
          </a:xfrm>
          <a:prstGeom prst="rect">
            <a:avLst/>
          </a:prstGeom>
          <a:ln w="38100">
            <a:solidFill>
              <a:schemeClr val="accent6">
                <a:lumMod val="75000"/>
              </a:schemeClr>
            </a:solidFill>
          </a:ln>
          <a:effectLst>
            <a:outerShdw blurRad="50800" dist="127000" dir="2700000" algn="tl" rotWithShape="0">
              <a:prstClr val="black">
                <a:alpha val="40000"/>
              </a:prstClr>
            </a:outerShdw>
          </a:effectLst>
        </p:spPr>
      </p:pic>
      <p:sp>
        <p:nvSpPr>
          <p:cNvPr id="6" name="Right Arrow 5"/>
          <p:cNvSpPr/>
          <p:nvPr/>
        </p:nvSpPr>
        <p:spPr>
          <a:xfrm>
            <a:off x="5413403" y="3288639"/>
            <a:ext cx="875453" cy="1117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Richer metadata, more transparency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6" y="-2196566"/>
            <a:ext cx="12271586" cy="8720780"/>
          </a:xfrm>
          <a:prstGeom prst="rect">
            <a:avLst/>
          </a:prstGeom>
          <a:ln w="38100">
            <a:solidFill>
              <a:schemeClr val="accent6">
                <a:lumMod val="75000"/>
              </a:schemeClr>
            </a:solidFill>
          </a:ln>
          <a:effectLst>
            <a:outerShdw blurRad="50800" dist="127000" dir="2700000" algn="tl" rotWithShape="0">
              <a:prstClr val="black">
                <a:alpha val="40000"/>
              </a:prstClr>
            </a:outerShdw>
          </a:effectLst>
        </p:spPr>
      </p:pic>
      <p:sp>
        <p:nvSpPr>
          <p:cNvPr id="7" name="Rectangle 6"/>
          <p:cNvSpPr/>
          <p:nvPr/>
        </p:nvSpPr>
        <p:spPr>
          <a:xfrm>
            <a:off x="1651000" y="1955800"/>
            <a:ext cx="8559800" cy="168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75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0 0 L 0 0.25 E" pathEditMode="relative" ptsTypes="">
                                      <p:cBhvr>
                                        <p:cTn id="13"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crisis in the </a:t>
            </a:r>
            <a:r>
              <a:rPr lang="en-US" dirty="0" smtClean="0"/>
              <a:t>2000s… lead to changes</a:t>
            </a:r>
            <a:endParaRPr lang="en-US" dirty="0"/>
          </a:p>
        </p:txBody>
      </p:sp>
      <p:sp>
        <p:nvSpPr>
          <p:cNvPr id="3" name="Content Placeholder 2"/>
          <p:cNvSpPr>
            <a:spLocks noGrp="1"/>
          </p:cNvSpPr>
          <p:nvPr>
            <p:ph idx="1"/>
          </p:nvPr>
        </p:nvSpPr>
        <p:spPr/>
        <p:txBody>
          <a:bodyPr>
            <a:normAutofit/>
          </a:bodyPr>
          <a:lstStyle/>
          <a:p>
            <a:r>
              <a:rPr lang="en-US" dirty="0" smtClean="0"/>
              <a:t>Lead directly to </a:t>
            </a:r>
          </a:p>
          <a:p>
            <a:pPr lvl="1"/>
            <a:r>
              <a:rPr lang="en-US" dirty="0" smtClean="0"/>
              <a:t>Data availability policies in Economics (2005: AER)</a:t>
            </a:r>
          </a:p>
          <a:p>
            <a:pPr lvl="1"/>
            <a:r>
              <a:rPr lang="en-US" dirty="0" smtClean="0"/>
              <a:t>Subsequently to many other top journals</a:t>
            </a:r>
            <a:r>
              <a:rPr lang="en-US" dirty="0" smtClean="0"/>
              <a:t> </a:t>
            </a:r>
          </a:p>
          <a:p>
            <a:pPr lvl="1"/>
            <a:r>
              <a:rPr lang="en-US" dirty="0" smtClean="0"/>
              <a:t>Social Science Registry (2011) for pre-registration</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665973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problem: Licensing of code and data</a:t>
            </a:r>
            <a:endParaRPr lang="en-US" dirty="0"/>
          </a:p>
        </p:txBody>
      </p:sp>
      <p:sp>
        <p:nvSpPr>
          <p:cNvPr id="3" name="Content Placeholder 2"/>
          <p:cNvSpPr>
            <a:spLocks noGrp="1"/>
          </p:cNvSpPr>
          <p:nvPr>
            <p:ph idx="1"/>
          </p:nvPr>
        </p:nvSpPr>
        <p:spPr>
          <a:xfrm>
            <a:off x="2169159" y="2514599"/>
            <a:ext cx="7887547" cy="3117321"/>
          </a:xfrm>
        </p:spPr>
        <p:txBody>
          <a:bodyPr>
            <a:normAutofit/>
          </a:bodyPr>
          <a:lstStyle/>
          <a:p>
            <a:pPr marL="0" indent="0" algn="ctr">
              <a:buNone/>
            </a:pPr>
            <a:r>
              <a:rPr lang="en-US" sz="5400" dirty="0" smtClean="0"/>
              <a:t>Do you know what license your journal supplements are under?</a:t>
            </a:r>
            <a:endParaRPr lang="en-US" sz="5400" dirty="0"/>
          </a:p>
        </p:txBody>
      </p:sp>
    </p:spTree>
    <p:extLst>
      <p:ext uri="{BB962C8B-B14F-4D97-AF65-F5344CB8AC3E}">
        <p14:creationId xmlns:p14="http://schemas.microsoft.com/office/powerpoint/2010/main" val="36741937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Really brief licensing primer</a:t>
            </a:r>
            <a:endParaRPr lang="en-US" dirty="0"/>
          </a:p>
        </p:txBody>
      </p:sp>
      <p:sp>
        <p:nvSpPr>
          <p:cNvPr id="3" name="Content Placeholder 2"/>
          <p:cNvSpPr>
            <a:spLocks noGrp="1"/>
          </p:cNvSpPr>
          <p:nvPr>
            <p:ph idx="1"/>
          </p:nvPr>
        </p:nvSpPr>
        <p:spPr/>
        <p:txBody>
          <a:bodyPr>
            <a:normAutofit fontScale="92500" lnSpcReduction="10000"/>
          </a:bodyPr>
          <a:lstStyle/>
          <a:p>
            <a:r>
              <a:rPr lang="en-US" dirty="0"/>
              <a:t>Software </a:t>
            </a:r>
            <a:r>
              <a:rPr lang="en-US" dirty="0" smtClean="0"/>
              <a:t>licenses: </a:t>
            </a:r>
          </a:p>
          <a:p>
            <a:pPr lvl="1"/>
            <a:r>
              <a:rPr lang="en-US" i="1" dirty="0" smtClean="0"/>
              <a:t>Copyright</a:t>
            </a:r>
          </a:p>
          <a:p>
            <a:pPr lvl="1"/>
            <a:r>
              <a:rPr lang="en-US" i="1" dirty="0" smtClean="0"/>
              <a:t>protecting </a:t>
            </a:r>
            <a:r>
              <a:rPr lang="en-US" i="1" dirty="0"/>
              <a:t>yourself </a:t>
            </a:r>
            <a:r>
              <a:rPr lang="en-US" dirty="0"/>
              <a:t>from being held </a:t>
            </a:r>
            <a:r>
              <a:rPr lang="en-US" dirty="0" smtClean="0"/>
              <a:t>liable</a:t>
            </a:r>
          </a:p>
          <a:p>
            <a:r>
              <a:rPr lang="en-US" dirty="0" smtClean="0"/>
              <a:t>US: copyright is automatic</a:t>
            </a:r>
          </a:p>
          <a:p>
            <a:pPr lvl="1"/>
            <a:r>
              <a:rPr lang="en-US" dirty="0" smtClean="0"/>
              <a:t>if </a:t>
            </a:r>
            <a:r>
              <a:rPr lang="en-US" dirty="0"/>
              <a:t>you don’t choose a license for your software, </a:t>
            </a:r>
            <a:r>
              <a:rPr lang="en-US" i="1" dirty="0"/>
              <a:t>no one else can use it</a:t>
            </a:r>
            <a:r>
              <a:rPr lang="en-US" i="1" dirty="0" smtClean="0"/>
              <a:t>!</a:t>
            </a:r>
          </a:p>
          <a:p>
            <a:r>
              <a:rPr lang="en-US" dirty="0" smtClean="0"/>
              <a:t>Journals: Usually acquire copyright</a:t>
            </a:r>
          </a:p>
          <a:p>
            <a:pPr lvl="1"/>
            <a:r>
              <a:rPr lang="en-US" dirty="0" smtClean="0"/>
              <a:t>Most likely, you also assigned the copyright to the supplement to the journal!</a:t>
            </a:r>
          </a:p>
          <a:p>
            <a:endParaRPr lang="en-US" dirty="0"/>
          </a:p>
        </p:txBody>
      </p:sp>
      <p:sp>
        <p:nvSpPr>
          <p:cNvPr id="4" name="TextBox 3"/>
          <p:cNvSpPr txBox="1"/>
          <p:nvPr/>
        </p:nvSpPr>
        <p:spPr>
          <a:xfrm>
            <a:off x="3111499" y="6199188"/>
            <a:ext cx="5969000" cy="307777"/>
          </a:xfrm>
          <a:prstGeom prst="rect">
            <a:avLst/>
          </a:prstGeom>
          <a:noFill/>
        </p:spPr>
        <p:txBody>
          <a:bodyPr wrap="square" rtlCol="0">
            <a:spAutoFit/>
          </a:bodyPr>
          <a:lstStyle/>
          <a:p>
            <a:pPr algn="ctr"/>
            <a:r>
              <a:rPr lang="en-US" sz="1400" dirty="0" smtClean="0">
                <a:solidFill>
                  <a:schemeClr val="bg1">
                    <a:lumMod val="65000"/>
                  </a:schemeClr>
                </a:solidFill>
              </a:rPr>
              <a:t>Source: http</a:t>
            </a:r>
            <a:r>
              <a:rPr lang="en-US" sz="1400" dirty="0">
                <a:solidFill>
                  <a:schemeClr val="bg1">
                    <a:lumMod val="65000"/>
                  </a:schemeClr>
                </a:solidFill>
              </a:rPr>
              <a:t>://kbroman.org/steps2rr/pages/licenses.html</a:t>
            </a:r>
            <a:endParaRPr lang="en-US" sz="1400" dirty="0">
              <a:solidFill>
                <a:schemeClr val="bg1">
                  <a:lumMod val="65000"/>
                </a:schemeClr>
              </a:solidFill>
            </a:endParaRPr>
          </a:p>
        </p:txBody>
      </p:sp>
    </p:spTree>
    <p:extLst>
      <p:ext uri="{BB962C8B-B14F-4D97-AF65-F5344CB8AC3E}">
        <p14:creationId xmlns:p14="http://schemas.microsoft.com/office/powerpoint/2010/main" val="48299016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know?</a:t>
            </a:r>
            <a:endParaRPr lang="en-US" dirty="0"/>
          </a:p>
        </p:txBody>
      </p:sp>
      <p:sp>
        <p:nvSpPr>
          <p:cNvPr id="3" name="Content Placeholder 2"/>
          <p:cNvSpPr>
            <a:spLocks noGrp="1"/>
          </p:cNvSpPr>
          <p:nvPr>
            <p:ph idx="1"/>
          </p:nvPr>
        </p:nvSpPr>
        <p:spPr/>
        <p:txBody>
          <a:bodyPr>
            <a:normAutofit lnSpcReduction="10000"/>
          </a:bodyPr>
          <a:lstStyle/>
          <a:p>
            <a:r>
              <a:rPr lang="en-US" dirty="0" smtClean="0"/>
              <a:t>The AEA acquired the copyright to the supplements when you assigned the article copyright</a:t>
            </a:r>
          </a:p>
          <a:p>
            <a:r>
              <a:rPr lang="en-US" dirty="0" smtClean="0"/>
              <a:t>The AEA did </a:t>
            </a:r>
            <a:r>
              <a:rPr lang="en-US" b="1" i="1" dirty="0" smtClean="0">
                <a:solidFill>
                  <a:schemeClr val="accent5">
                    <a:lumMod val="50000"/>
                  </a:schemeClr>
                </a:solidFill>
              </a:rPr>
              <a:t>not grant a default license</a:t>
            </a:r>
          </a:p>
          <a:p>
            <a:r>
              <a:rPr lang="en-US" dirty="0" smtClean="0"/>
              <a:t>Thus, all replication and reproduction attempts are infringing on the AEA’s copyright!</a:t>
            </a:r>
          </a:p>
          <a:p>
            <a:pPr marL="0" indent="0" algn="r">
              <a:buNone/>
            </a:pPr>
            <a:r>
              <a:rPr lang="en-US" b="1" dirty="0" smtClean="0">
                <a:solidFill>
                  <a:srgbClr val="C00000"/>
                </a:solidFill>
              </a:rPr>
              <a:t>We’re fixing that…</a:t>
            </a:r>
            <a:endParaRPr lang="en-US" b="1" dirty="0">
              <a:solidFill>
                <a:srgbClr val="C00000"/>
              </a:solidFill>
            </a:endParaRPr>
          </a:p>
        </p:txBody>
      </p:sp>
    </p:spTree>
    <p:extLst>
      <p:ext uri="{BB962C8B-B14F-4D97-AF65-F5344CB8AC3E}">
        <p14:creationId xmlns:p14="http://schemas.microsoft.com/office/powerpoint/2010/main" val="165066308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in licensing</a:t>
            </a:r>
            <a:endParaRPr lang="en-US" dirty="0"/>
          </a:p>
        </p:txBody>
      </p:sp>
      <p:sp>
        <p:nvSpPr>
          <p:cNvPr id="3" name="Content Placeholder 2"/>
          <p:cNvSpPr>
            <a:spLocks noGrp="1"/>
          </p:cNvSpPr>
          <p:nvPr>
            <p:ph idx="1"/>
          </p:nvPr>
        </p:nvSpPr>
        <p:spPr/>
        <p:txBody>
          <a:bodyPr/>
          <a:lstStyle/>
          <a:p>
            <a:r>
              <a:rPr lang="en-US" u="sng" dirty="0" smtClean="0"/>
              <a:t>Data</a:t>
            </a:r>
            <a:r>
              <a:rPr lang="en-US" dirty="0" smtClean="0"/>
              <a:t>: Creative Commons Attribution (</a:t>
            </a:r>
            <a:r>
              <a:rPr lang="en-US" b="1" dirty="0" smtClean="0">
                <a:solidFill>
                  <a:schemeClr val="accent6">
                    <a:lumMod val="50000"/>
                  </a:schemeClr>
                </a:solidFill>
              </a:rPr>
              <a:t>CC-BY</a:t>
            </a:r>
            <a:r>
              <a:rPr lang="en-US" dirty="0" smtClean="0"/>
              <a:t>) and variants</a:t>
            </a:r>
          </a:p>
          <a:p>
            <a:pPr lvl="1"/>
            <a:r>
              <a:rPr lang="en-US" dirty="0" smtClean="0"/>
              <a:t>Non-commercial (NC)</a:t>
            </a:r>
          </a:p>
          <a:p>
            <a:pPr lvl="1"/>
            <a:r>
              <a:rPr lang="en-US" dirty="0" smtClean="0"/>
              <a:t>Share-alike (SA)</a:t>
            </a:r>
          </a:p>
          <a:p>
            <a:r>
              <a:rPr lang="en-US" u="sng" dirty="0" smtClean="0"/>
              <a:t>Code</a:t>
            </a:r>
            <a:r>
              <a:rPr lang="en-US" dirty="0" smtClean="0"/>
              <a:t>: various Open Source licenses</a:t>
            </a:r>
          </a:p>
          <a:p>
            <a:pPr lvl="1"/>
            <a:r>
              <a:rPr lang="en-US" dirty="0" smtClean="0"/>
              <a:t>GPL: GNU Public License </a:t>
            </a:r>
            <a:r>
              <a:rPr lang="en-US" i="1" dirty="0" smtClean="0">
                <a:solidFill>
                  <a:schemeClr val="bg1">
                    <a:lumMod val="65000"/>
                  </a:schemeClr>
                </a:solidFill>
              </a:rPr>
              <a:t>(restrictive)</a:t>
            </a:r>
          </a:p>
          <a:p>
            <a:pPr lvl="1"/>
            <a:r>
              <a:rPr lang="en-US" dirty="0" smtClean="0"/>
              <a:t>MIT or </a:t>
            </a:r>
            <a:r>
              <a:rPr lang="en-US" b="1" dirty="0" smtClean="0">
                <a:solidFill>
                  <a:schemeClr val="accent6">
                    <a:lumMod val="50000"/>
                  </a:schemeClr>
                </a:solidFill>
              </a:rPr>
              <a:t>(modified) BSD</a:t>
            </a:r>
            <a:r>
              <a:rPr lang="en-US" dirty="0" smtClean="0"/>
              <a:t> license </a:t>
            </a:r>
            <a:r>
              <a:rPr lang="en-US" i="1" dirty="0" smtClean="0">
                <a:solidFill>
                  <a:schemeClr val="bg1">
                    <a:lumMod val="65000"/>
                  </a:schemeClr>
                </a:solidFill>
              </a:rPr>
              <a:t>(less restrictive) </a:t>
            </a:r>
          </a:p>
          <a:p>
            <a:pPr lvl="1"/>
            <a:endParaRPr lang="en-US" dirty="0" smtClean="0"/>
          </a:p>
          <a:p>
            <a:pPr lvl="1"/>
            <a:endParaRPr lang="en-US" dirty="0"/>
          </a:p>
        </p:txBody>
      </p:sp>
    </p:spTree>
    <p:extLst>
      <p:ext uri="{BB962C8B-B14F-4D97-AF65-F5344CB8AC3E}">
        <p14:creationId xmlns:p14="http://schemas.microsoft.com/office/powerpoint/2010/main" val="78259709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initiatives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268801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6.googleusercontent.com/L8K5MOmWFn4N4x38-wMkh-_uXoqBosbW0Ph46Xt5ksshklXX0MP5Rg_WvH_k5NRJGCfPp9rLW5kwMcDyPFMuioYgcS74zf4lyTVycjMKLIU9xKLWtJKwLg6SIw"/>
          <p:cNvPicPr/>
          <p:nvPr/>
        </p:nvPicPr>
        <p:blipFill>
          <a:blip r:embed="rId3">
            <a:extLst>
              <a:ext uri="{28A0092B-C50C-407E-A947-70E740481C1C}">
                <a14:useLocalDpi xmlns:a14="http://schemas.microsoft.com/office/drawing/2010/main" val="0"/>
              </a:ext>
            </a:extLst>
          </a:blip>
          <a:srcRect/>
          <a:stretch>
            <a:fillRect/>
          </a:stretch>
        </p:blipFill>
        <p:spPr bwMode="auto">
          <a:xfrm>
            <a:off x="1642533" y="2133600"/>
            <a:ext cx="2971800" cy="2819400"/>
          </a:xfrm>
          <a:prstGeom prst="rect">
            <a:avLst/>
          </a:prstGeom>
          <a:noFill/>
          <a:ln>
            <a:noFill/>
          </a:ln>
        </p:spPr>
      </p:pic>
      <p:pic>
        <p:nvPicPr>
          <p:cNvPr id="4" name="Picture 3" descr="https://lh3.googleusercontent.com/Y1Eq3v24rRyGCROIEJhm3E5PXNlP4wOjN4efvQunniLPiFgeUXyJsTPq0hk7BR3nlSfwzAMTmY_-CoB9JLZRk2ggFmzMvB7B6sSGVd6E3wAMNedivTYYCVreUQ"/>
          <p:cNvPicPr/>
          <p:nvPr/>
        </p:nvPicPr>
        <p:blipFill>
          <a:blip r:embed="rId4">
            <a:extLst>
              <a:ext uri="{28A0092B-C50C-407E-A947-70E740481C1C}">
                <a14:useLocalDpi xmlns:a14="http://schemas.microsoft.com/office/drawing/2010/main" val="0"/>
              </a:ext>
            </a:extLst>
          </a:blip>
          <a:srcRect/>
          <a:stretch>
            <a:fillRect/>
          </a:stretch>
        </p:blipFill>
        <p:spPr bwMode="auto">
          <a:xfrm>
            <a:off x="4690534" y="2133600"/>
            <a:ext cx="2916521" cy="2817658"/>
          </a:xfrm>
          <a:prstGeom prst="rect">
            <a:avLst/>
          </a:prstGeom>
          <a:noFill/>
          <a:ln>
            <a:noFill/>
          </a:ln>
        </p:spPr>
      </p:pic>
      <p:pic>
        <p:nvPicPr>
          <p:cNvPr id="5" name="Picture 4" descr="https://lh6.googleusercontent.com/GuJGiJ3XNVkQn6FqHH7RkYM12dClc-6VnNznJa0DvSLqRwoK8us3A3ehsWQ-4rh4rNVZhkjvSj0BnILZuTZLQDN-3rcHrTiR7zX62-qlZn1V0scSSuAr9uLI1A"/>
          <p:cNvPicPr/>
          <p:nvPr/>
        </p:nvPicPr>
        <p:blipFill>
          <a:blip r:embed="rId5">
            <a:extLst>
              <a:ext uri="{28A0092B-C50C-407E-A947-70E740481C1C}">
                <a14:useLocalDpi xmlns:a14="http://schemas.microsoft.com/office/drawing/2010/main" val="0"/>
              </a:ext>
            </a:extLst>
          </a:blip>
          <a:srcRect/>
          <a:stretch>
            <a:fillRect/>
          </a:stretch>
        </p:blipFill>
        <p:spPr bwMode="auto">
          <a:xfrm>
            <a:off x="7738533" y="2133600"/>
            <a:ext cx="2895600" cy="2802280"/>
          </a:xfrm>
          <a:prstGeom prst="rect">
            <a:avLst/>
          </a:prstGeom>
          <a:noFill/>
          <a:ln>
            <a:noFill/>
          </a:ln>
        </p:spPr>
      </p:pic>
      <p:sp>
        <p:nvSpPr>
          <p:cNvPr id="7" name="Title 1"/>
          <p:cNvSpPr txBox="1">
            <a:spLocks/>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Center for Open Science Badges</a:t>
            </a:r>
            <a:endParaRPr lang="en-US" sz="4000" dirty="0"/>
          </a:p>
        </p:txBody>
      </p:sp>
      <p:sp>
        <p:nvSpPr>
          <p:cNvPr id="6" name="TextBox 5"/>
          <p:cNvSpPr txBox="1"/>
          <p:nvPr/>
        </p:nvSpPr>
        <p:spPr>
          <a:xfrm>
            <a:off x="8707232" y="6477000"/>
            <a:ext cx="1960768" cy="369332"/>
          </a:xfrm>
          <a:prstGeom prst="rect">
            <a:avLst/>
          </a:prstGeom>
          <a:noFill/>
        </p:spPr>
        <p:txBody>
          <a:bodyPr wrap="none" rtlCol="0">
            <a:spAutoFit/>
          </a:bodyPr>
          <a:lstStyle/>
          <a:p>
            <a:r>
              <a:rPr lang="en-US" dirty="0"/>
              <a:t>Kidwell et al., 2016</a:t>
            </a:r>
          </a:p>
        </p:txBody>
      </p:sp>
      <p:sp>
        <p:nvSpPr>
          <p:cNvPr id="2" name="TextBox 1"/>
          <p:cNvSpPr txBox="1"/>
          <p:nvPr/>
        </p:nvSpPr>
        <p:spPr>
          <a:xfrm>
            <a:off x="1617147" y="6256567"/>
            <a:ext cx="8317726" cy="369332"/>
          </a:xfrm>
          <a:prstGeom prst="rect">
            <a:avLst/>
          </a:prstGeom>
          <a:noFill/>
        </p:spPr>
        <p:txBody>
          <a:bodyPr wrap="none" rtlCol="0">
            <a:spAutoFit/>
          </a:bodyPr>
          <a:lstStyle/>
          <a:p>
            <a:r>
              <a:rPr lang="en-US" dirty="0">
                <a:hlinkClick r:id="rId6"/>
              </a:rPr>
              <a:t>https://cos.io/our-services/open-science-badges/</a:t>
            </a:r>
            <a:r>
              <a:rPr lang="en-US" dirty="0"/>
              <a:t>; </a:t>
            </a:r>
            <a:r>
              <a:rPr lang="en-US" dirty="0" smtClean="0"/>
              <a:t>53 </a:t>
            </a:r>
            <a:r>
              <a:rPr lang="en-US" dirty="0"/>
              <a:t>adopting </a:t>
            </a:r>
            <a:r>
              <a:rPr lang="en-US" dirty="0" smtClean="0"/>
              <a:t>journals (18 as of 2017)</a:t>
            </a:r>
            <a:endParaRPr lang="en-US" dirty="0"/>
          </a:p>
        </p:txBody>
      </p:sp>
    </p:spTree>
    <p:extLst>
      <p:ext uri="{BB962C8B-B14F-4D97-AF65-F5344CB8AC3E}">
        <p14:creationId xmlns:p14="http://schemas.microsoft.com/office/powerpoint/2010/main" val="129267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tif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1" y="0"/>
            <a:ext cx="7688341" cy="6858000"/>
          </a:xfrm>
          <a:prstGeom prst="rect">
            <a:avLst/>
          </a:prstGeom>
        </p:spPr>
      </p:pic>
      <p:sp>
        <p:nvSpPr>
          <p:cNvPr id="3" name="TextBox 2"/>
          <p:cNvSpPr txBox="1"/>
          <p:nvPr/>
        </p:nvSpPr>
        <p:spPr>
          <a:xfrm rot="16200000">
            <a:off x="-767047" y="3038485"/>
            <a:ext cx="6110567" cy="461665"/>
          </a:xfrm>
          <a:prstGeom prst="rect">
            <a:avLst/>
          </a:prstGeom>
          <a:solidFill>
            <a:schemeClr val="bg1"/>
          </a:solidFill>
        </p:spPr>
        <p:txBody>
          <a:bodyPr wrap="none" rtlCol="0">
            <a:spAutoFit/>
          </a:bodyPr>
          <a:lstStyle/>
          <a:p>
            <a:r>
              <a:rPr lang="en-US" sz="2400" dirty="0"/>
              <a:t>% Articles reporting data available in repository</a:t>
            </a:r>
          </a:p>
        </p:txBody>
      </p:sp>
      <p:sp>
        <p:nvSpPr>
          <p:cNvPr id="4" name="TextBox 3"/>
          <p:cNvSpPr txBox="1"/>
          <p:nvPr/>
        </p:nvSpPr>
        <p:spPr>
          <a:xfrm>
            <a:off x="2499170" y="685801"/>
            <a:ext cx="716663" cy="461665"/>
          </a:xfrm>
          <a:prstGeom prst="rect">
            <a:avLst/>
          </a:prstGeom>
          <a:solidFill>
            <a:schemeClr val="bg1"/>
          </a:solidFill>
        </p:spPr>
        <p:txBody>
          <a:bodyPr wrap="none" rtlCol="0">
            <a:spAutoFit/>
          </a:bodyPr>
          <a:lstStyle/>
          <a:p>
            <a:r>
              <a:rPr lang="en-US" sz="2400" dirty="0"/>
              <a:t>40%</a:t>
            </a:r>
          </a:p>
        </p:txBody>
      </p:sp>
      <p:sp>
        <p:nvSpPr>
          <p:cNvPr id="5" name="TextBox 4"/>
          <p:cNvSpPr txBox="1"/>
          <p:nvPr/>
        </p:nvSpPr>
        <p:spPr>
          <a:xfrm>
            <a:off x="2499170" y="2057401"/>
            <a:ext cx="716663" cy="461665"/>
          </a:xfrm>
          <a:prstGeom prst="rect">
            <a:avLst/>
          </a:prstGeom>
          <a:solidFill>
            <a:schemeClr val="bg1"/>
          </a:solidFill>
        </p:spPr>
        <p:txBody>
          <a:bodyPr wrap="none" rtlCol="0">
            <a:spAutoFit/>
          </a:bodyPr>
          <a:lstStyle/>
          <a:p>
            <a:r>
              <a:rPr lang="en-US" sz="2400" dirty="0"/>
              <a:t>30%</a:t>
            </a:r>
          </a:p>
        </p:txBody>
      </p:sp>
      <p:sp>
        <p:nvSpPr>
          <p:cNvPr id="6" name="TextBox 5"/>
          <p:cNvSpPr txBox="1"/>
          <p:nvPr/>
        </p:nvSpPr>
        <p:spPr>
          <a:xfrm>
            <a:off x="2499170" y="3500736"/>
            <a:ext cx="716663" cy="461665"/>
          </a:xfrm>
          <a:prstGeom prst="rect">
            <a:avLst/>
          </a:prstGeom>
          <a:solidFill>
            <a:schemeClr val="bg1"/>
          </a:solidFill>
        </p:spPr>
        <p:txBody>
          <a:bodyPr wrap="none" rtlCol="0">
            <a:spAutoFit/>
          </a:bodyPr>
          <a:lstStyle/>
          <a:p>
            <a:r>
              <a:rPr lang="en-US" sz="2400" dirty="0"/>
              <a:t>20%</a:t>
            </a:r>
          </a:p>
        </p:txBody>
      </p:sp>
      <p:sp>
        <p:nvSpPr>
          <p:cNvPr id="7" name="TextBox 6"/>
          <p:cNvSpPr txBox="1"/>
          <p:nvPr/>
        </p:nvSpPr>
        <p:spPr>
          <a:xfrm>
            <a:off x="2499170" y="4872336"/>
            <a:ext cx="716663" cy="461665"/>
          </a:xfrm>
          <a:prstGeom prst="rect">
            <a:avLst/>
          </a:prstGeom>
          <a:solidFill>
            <a:schemeClr val="bg1"/>
          </a:solidFill>
        </p:spPr>
        <p:txBody>
          <a:bodyPr wrap="none" rtlCol="0">
            <a:spAutoFit/>
          </a:bodyPr>
          <a:lstStyle/>
          <a:p>
            <a:r>
              <a:rPr lang="en-US" sz="2400" dirty="0"/>
              <a:t>10%</a:t>
            </a:r>
          </a:p>
        </p:txBody>
      </p:sp>
      <p:sp>
        <p:nvSpPr>
          <p:cNvPr id="8" name="TextBox 7"/>
          <p:cNvSpPr txBox="1"/>
          <p:nvPr/>
        </p:nvSpPr>
        <p:spPr>
          <a:xfrm>
            <a:off x="2499169" y="6243936"/>
            <a:ext cx="560670" cy="461665"/>
          </a:xfrm>
          <a:prstGeom prst="rect">
            <a:avLst/>
          </a:prstGeom>
          <a:solidFill>
            <a:schemeClr val="bg1"/>
          </a:solidFill>
        </p:spPr>
        <p:txBody>
          <a:bodyPr wrap="none" rtlCol="0">
            <a:spAutoFit/>
          </a:bodyPr>
          <a:lstStyle/>
          <a:p>
            <a:r>
              <a:rPr lang="en-US" sz="2400" dirty="0"/>
              <a:t>0%</a:t>
            </a:r>
          </a:p>
        </p:txBody>
      </p:sp>
    </p:spTree>
    <p:extLst>
      <p:ext uri="{BB962C8B-B14F-4D97-AF65-F5344CB8AC3E}">
        <p14:creationId xmlns:p14="http://schemas.microsoft.com/office/powerpoint/2010/main" val="157171175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Signals? Badges? </a:t>
            </a:r>
            <a:r>
              <a:rPr lang="en-US" dirty="0" smtClean="0"/>
              <a:t>Transparency!</a:t>
            </a:r>
            <a:endParaRPr lang="en-US" dirty="0"/>
          </a:p>
        </p:txBody>
      </p:sp>
      <p:sp>
        <p:nvSpPr>
          <p:cNvPr id="3" name="Content Placeholder 2"/>
          <p:cNvSpPr>
            <a:spLocks noGrp="1"/>
          </p:cNvSpPr>
          <p:nvPr>
            <p:ph idx="1"/>
          </p:nvPr>
        </p:nvSpPr>
        <p:spPr/>
        <p:txBody>
          <a:bodyPr/>
          <a:lstStyle/>
          <a:p>
            <a:r>
              <a:rPr lang="en-US" dirty="0" smtClean="0"/>
              <a:t>Positives: </a:t>
            </a:r>
          </a:p>
          <a:p>
            <a:pPr lvl="1"/>
            <a:r>
              <a:rPr lang="en-US" dirty="0" smtClean="0"/>
              <a:t>Give credit for previously invisible activities</a:t>
            </a:r>
          </a:p>
          <a:p>
            <a:pPr lvl="1"/>
            <a:r>
              <a:rPr lang="en-US" dirty="0" smtClean="0"/>
              <a:t>Can be assessed quickly</a:t>
            </a:r>
          </a:p>
          <a:p>
            <a:r>
              <a:rPr lang="en-US" dirty="0" smtClean="0"/>
              <a:t>Negatives:</a:t>
            </a:r>
          </a:p>
          <a:p>
            <a:pPr lvl="1"/>
            <a:r>
              <a:rPr lang="en-US" dirty="0" smtClean="0"/>
              <a:t>Need to be known in order to be effective</a:t>
            </a:r>
          </a:p>
          <a:p>
            <a:pPr lvl="1"/>
            <a:r>
              <a:rPr lang="en-US" dirty="0" smtClean="0"/>
              <a:t>May bias </a:t>
            </a:r>
            <a:r>
              <a:rPr lang="en-US" dirty="0" smtClean="0"/>
              <a:t>outcomes!</a:t>
            </a:r>
            <a:endParaRPr lang="en-US" dirty="0" smtClean="0"/>
          </a:p>
          <a:p>
            <a:pPr lvl="1"/>
            <a:r>
              <a:rPr lang="en-US" dirty="0" smtClean="0"/>
              <a:t>Require effort for verification? </a:t>
            </a:r>
            <a:endParaRPr lang="en-US" dirty="0"/>
          </a:p>
        </p:txBody>
      </p:sp>
    </p:spTree>
    <p:extLst>
      <p:ext uri="{BB962C8B-B14F-4D97-AF65-F5344CB8AC3E}">
        <p14:creationId xmlns:p14="http://schemas.microsoft.com/office/powerpoint/2010/main" val="15188153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COS disclosures</a:t>
            </a:r>
            <a:endParaRPr lang="en-US" dirty="0"/>
          </a:p>
        </p:txBody>
      </p:sp>
      <p:sp>
        <p:nvSpPr>
          <p:cNvPr id="4" name="Rectangle 1"/>
          <p:cNvSpPr>
            <a:spLocks noGrp="1" noChangeArrowheads="1"/>
          </p:cNvSpPr>
          <p:nvPr>
            <p:ph idx="1"/>
          </p:nvPr>
        </p:nvSpPr>
        <p:spPr bwMode="auto">
          <a:xfrm>
            <a:off x="584096" y="1833170"/>
            <a:ext cx="9784080" cy="35702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rgbClr val="333333"/>
                </a:solidFill>
                <a:effectLst/>
                <a:latin typeface="+mn-lt"/>
              </a:rPr>
              <a:t>Open Data</a:t>
            </a:r>
            <a:r>
              <a:rPr kumimoji="0" lang="en-US" altLang="en-US" sz="3200" b="0" i="0" u="none" strike="noStrike" cap="none" normalizeH="0" baseline="0" dirty="0" smtClean="0">
                <a:ln>
                  <a:noFill/>
                </a:ln>
                <a:solidFill>
                  <a:srgbClr val="333333"/>
                </a:solidFill>
                <a:effectLst/>
                <a:latin typeface="+mn-lt"/>
              </a:rPr>
              <a:t>: Authors complete two disclosure items for each Open Data badge application:</a:t>
            </a:r>
            <a:endParaRPr lang="en-US" altLang="en-US" sz="3200" dirty="0">
              <a:latin typeface="+mn-l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smtClean="0">
                <a:ln>
                  <a:noFill/>
                </a:ln>
                <a:solidFill>
                  <a:schemeClr val="tx1"/>
                </a:solidFill>
                <a:effectLst/>
                <a:latin typeface="+mn-lt"/>
              </a:rPr>
              <a:t>Provide the URL, DOI, or other </a:t>
            </a:r>
            <a:r>
              <a:rPr kumimoji="0" lang="en-US" altLang="en-US" sz="3200" b="1" i="0" u="none" strike="noStrike" cap="none" normalizeH="0" baseline="0" dirty="0" smtClean="0">
                <a:ln>
                  <a:noFill/>
                </a:ln>
                <a:solidFill>
                  <a:schemeClr val="accent4">
                    <a:lumMod val="75000"/>
                  </a:schemeClr>
                </a:solidFill>
                <a:effectLst/>
                <a:latin typeface="+mn-lt"/>
              </a:rPr>
              <a:t>permanent</a:t>
            </a:r>
            <a:r>
              <a:rPr kumimoji="0" lang="en-US" altLang="en-US" b="0" i="0" u="none" strike="noStrike" cap="none" normalizeH="0" baseline="0" dirty="0" smtClean="0">
                <a:ln>
                  <a:noFill/>
                </a:ln>
                <a:solidFill>
                  <a:schemeClr val="tx1"/>
                </a:solidFill>
                <a:effectLst/>
                <a:latin typeface="+mn-lt"/>
              </a:rPr>
              <a:t> path for accessing the data in a public, </a:t>
            </a:r>
            <a:r>
              <a:rPr kumimoji="0" lang="en-US" altLang="en-US" sz="3200" b="1" i="0" u="none" strike="noStrike" cap="none" normalizeH="0" baseline="0" dirty="0" smtClean="0">
                <a:ln>
                  <a:noFill/>
                </a:ln>
                <a:solidFill>
                  <a:schemeClr val="accent6">
                    <a:lumMod val="75000"/>
                  </a:schemeClr>
                </a:solidFill>
                <a:effectLst/>
                <a:latin typeface="+mn-lt"/>
              </a:rPr>
              <a:t>open access </a:t>
            </a:r>
            <a:r>
              <a:rPr kumimoji="0" lang="en-US" altLang="en-US" b="0" i="0" u="none" strike="noStrike" cap="none" normalizeH="0" baseline="0" dirty="0" smtClean="0">
                <a:ln>
                  <a:noFill/>
                </a:ln>
                <a:solidFill>
                  <a:schemeClr val="tx1"/>
                </a:solidFill>
                <a:effectLst/>
                <a:latin typeface="+mn-lt"/>
              </a:rPr>
              <a:t>repository</a:t>
            </a:r>
            <a:r>
              <a:rPr kumimoji="0" lang="en-US" altLang="en-US" b="0" i="0" u="none" strike="noStrike" cap="none" normalizeH="0" baseline="0" dirty="0" smtClean="0">
                <a:ln>
                  <a:noFill/>
                </a:ln>
                <a:solidFill>
                  <a:schemeClr val="tx1"/>
                </a:solidFill>
                <a:effectLst/>
                <a:latin typeface="+mn-lt"/>
              </a:rPr>
              <a:t>.</a:t>
            </a:r>
            <a:br>
              <a:rPr kumimoji="0" lang="en-US" altLang="en-US" b="0" i="0" u="none" strike="noStrike" cap="none" normalizeH="0" baseline="0" dirty="0" smtClean="0">
                <a:ln>
                  <a:noFill/>
                </a:ln>
                <a:solidFill>
                  <a:schemeClr val="tx1"/>
                </a:solidFill>
                <a:effectLst/>
                <a:latin typeface="+mn-lt"/>
              </a:rPr>
            </a:br>
            <a:endParaRPr kumimoji="0" lang="en-US" altLang="en-US" b="0" i="0" u="none" strike="noStrike" cap="none" normalizeH="0" baseline="0" dirty="0" smtClean="0">
              <a:ln>
                <a:noFill/>
              </a:ln>
              <a:solidFill>
                <a:schemeClr val="tx1"/>
              </a:solidFill>
              <a:effectLst/>
              <a:latin typeface="+mn-lt"/>
            </a:endParaRPr>
          </a:p>
          <a:p>
            <a:pPr lvl="1">
              <a:lnSpc>
                <a:spcPct val="100000"/>
              </a:lnSpc>
            </a:pPr>
            <a:r>
              <a:rPr lang="en-US" altLang="en-US" i="1" dirty="0" smtClean="0">
                <a:latin typeface="+mn-lt"/>
              </a:rPr>
              <a:t>How do I know it is open access? </a:t>
            </a:r>
            <a:r>
              <a:rPr lang="en-US" altLang="en-US" b="1" i="1" dirty="0" smtClean="0">
                <a:solidFill>
                  <a:srgbClr val="C00000"/>
                </a:solidFill>
                <a:latin typeface="+mn-lt"/>
              </a:rPr>
              <a:t>Verify</a:t>
            </a:r>
            <a:r>
              <a:rPr lang="en-US" altLang="en-US" i="1" dirty="0" smtClean="0">
                <a:latin typeface="+mn-lt"/>
              </a:rPr>
              <a:t>!</a:t>
            </a:r>
          </a:p>
          <a:p>
            <a:pPr lvl="1">
              <a:lnSpc>
                <a:spcPct val="100000"/>
              </a:lnSpc>
            </a:pPr>
            <a:r>
              <a:rPr kumimoji="0" lang="en-US" altLang="en-US" b="0" i="1" u="none" strike="noStrike" cap="none" normalizeH="0" baseline="0" dirty="0" smtClean="0">
                <a:ln>
                  <a:noFill/>
                </a:ln>
                <a:solidFill>
                  <a:schemeClr val="tx1"/>
                </a:solidFill>
                <a:effectLst/>
                <a:latin typeface="+mn-lt"/>
              </a:rPr>
              <a:t>How</a:t>
            </a:r>
            <a:r>
              <a:rPr kumimoji="0" lang="en-US" altLang="en-US" b="0" i="1" u="none" strike="noStrike" cap="none" normalizeH="0" dirty="0" smtClean="0">
                <a:ln>
                  <a:noFill/>
                </a:ln>
                <a:solidFill>
                  <a:schemeClr val="tx1"/>
                </a:solidFill>
                <a:effectLst/>
                <a:latin typeface="+mn-lt"/>
              </a:rPr>
              <a:t> do I know </a:t>
            </a:r>
            <a:r>
              <a:rPr lang="en-US" altLang="en-US" i="1" dirty="0" smtClean="0">
                <a:latin typeface="+mn-lt"/>
              </a:rPr>
              <a:t>the data</a:t>
            </a:r>
            <a:r>
              <a:rPr kumimoji="0" lang="en-US" altLang="en-US" b="0" i="1" u="none" strike="noStrike" cap="none" normalizeH="0" dirty="0" smtClean="0">
                <a:ln>
                  <a:noFill/>
                </a:ln>
                <a:solidFill>
                  <a:schemeClr val="tx1"/>
                </a:solidFill>
                <a:effectLst/>
                <a:latin typeface="+mn-lt"/>
              </a:rPr>
              <a:t> is permanent? </a:t>
            </a:r>
            <a:r>
              <a:rPr lang="en-US" altLang="en-US" sz="2000" b="1" i="1" dirty="0">
                <a:solidFill>
                  <a:srgbClr val="C00000"/>
                </a:solidFill>
              </a:rPr>
              <a:t>Verify</a:t>
            </a:r>
            <a:r>
              <a:rPr kumimoji="0" lang="en-US" altLang="en-US" b="0" i="1" u="none" strike="noStrike" cap="none" normalizeH="0" dirty="0" smtClean="0">
                <a:ln>
                  <a:noFill/>
                </a:ln>
                <a:solidFill>
                  <a:schemeClr val="tx1"/>
                </a:solidFill>
                <a:effectLst/>
                <a:latin typeface="+mn-lt"/>
              </a:rPr>
              <a:t>?</a:t>
            </a:r>
          </a:p>
          <a:p>
            <a:pPr lvl="1">
              <a:lnSpc>
                <a:spcPct val="100000"/>
              </a:lnSpc>
            </a:pPr>
            <a:r>
              <a:rPr lang="en-US" altLang="en-US" i="1" baseline="0" dirty="0" smtClean="0">
                <a:latin typeface="+mn-lt"/>
              </a:rPr>
              <a:t>What do I do when</a:t>
            </a:r>
            <a:r>
              <a:rPr lang="en-US" altLang="en-US" i="1" dirty="0" smtClean="0">
                <a:latin typeface="+mn-lt"/>
              </a:rPr>
              <a:t> </a:t>
            </a:r>
            <a:r>
              <a:rPr lang="en-US" altLang="en-US" sz="2800" b="1" i="1" dirty="0" smtClean="0">
                <a:solidFill>
                  <a:schemeClr val="accent5">
                    <a:lumMod val="75000"/>
                  </a:schemeClr>
                </a:solidFill>
                <a:latin typeface="+mn-lt"/>
              </a:rPr>
              <a:t>access is possible</a:t>
            </a:r>
            <a:r>
              <a:rPr lang="en-US" altLang="en-US" i="1" dirty="0" smtClean="0">
                <a:latin typeface="+mn-lt"/>
              </a:rPr>
              <a:t>, but </a:t>
            </a:r>
            <a:r>
              <a:rPr lang="en-US" altLang="en-US" b="1" i="1" dirty="0" smtClean="0">
                <a:solidFill>
                  <a:srgbClr val="C00000"/>
                </a:solidFill>
                <a:latin typeface="+mn-lt"/>
              </a:rPr>
              <a:t>not</a:t>
            </a:r>
            <a:r>
              <a:rPr lang="en-US" altLang="en-US" i="1" dirty="0" smtClean="0">
                <a:latin typeface="+mn-lt"/>
              </a:rPr>
              <a:t> </a:t>
            </a:r>
            <a:r>
              <a:rPr lang="en-US" altLang="en-US" b="1" i="1" dirty="0" smtClean="0">
                <a:solidFill>
                  <a:schemeClr val="accent6">
                    <a:lumMod val="75000"/>
                  </a:schemeClr>
                </a:solidFill>
                <a:latin typeface="+mn-lt"/>
              </a:rPr>
              <a:t>open access</a:t>
            </a:r>
            <a:r>
              <a:rPr lang="en-US" altLang="en-US" dirty="0" smtClean="0">
                <a:latin typeface="+mn-lt"/>
              </a:rPr>
              <a:t>?</a:t>
            </a:r>
            <a:endParaRPr kumimoji="0" lang="en-US" altLang="en-US" b="0" i="0" u="none" strike="noStrike" cap="none" normalizeH="0" baseline="0" dirty="0" smtClean="0">
              <a:ln>
                <a:noFill/>
              </a:ln>
              <a:solidFill>
                <a:schemeClr val="tx1"/>
              </a:solidFill>
              <a:effectLst/>
              <a:latin typeface="+mn-lt"/>
            </a:endParaRPr>
          </a:p>
        </p:txBody>
      </p:sp>
      <p:pic>
        <p:nvPicPr>
          <p:cNvPr id="5" name="Picture 4" descr="https://lh6.googleusercontent.com/L8K5MOmWFn4N4x38-wMkh-_uXoqBosbW0Ph46Xt5ksshklXX0MP5Rg_WvH_k5NRJGCfPp9rLW5kwMcDyPFMuioYgcS74zf4lyTVycjMKLIU9xKLWtJKwLg6SIw"/>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248607" y="628841"/>
            <a:ext cx="1511214" cy="1225420"/>
          </a:xfrm>
          <a:prstGeom prst="rect">
            <a:avLst/>
          </a:prstGeom>
          <a:noFill/>
          <a:ln>
            <a:noFill/>
          </a:ln>
        </p:spPr>
      </p:pic>
    </p:spTree>
    <p:extLst>
      <p:ext uri="{BB962C8B-B14F-4D97-AF65-F5344CB8AC3E}">
        <p14:creationId xmlns:p14="http://schemas.microsoft.com/office/powerpoint/2010/main" val="353081593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COS disclosures</a:t>
            </a:r>
            <a:endParaRPr lang="en-US" dirty="0"/>
          </a:p>
        </p:txBody>
      </p:sp>
      <p:sp>
        <p:nvSpPr>
          <p:cNvPr id="4" name="Rectangle 1"/>
          <p:cNvSpPr>
            <a:spLocks noGrp="1" noChangeArrowheads="1"/>
          </p:cNvSpPr>
          <p:nvPr>
            <p:ph idx="1"/>
          </p:nvPr>
        </p:nvSpPr>
        <p:spPr bwMode="auto">
          <a:xfrm>
            <a:off x="584096" y="1802393"/>
            <a:ext cx="9784080" cy="36317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rgbClr val="333333"/>
                </a:solidFill>
                <a:effectLst/>
                <a:latin typeface="+mn-lt"/>
              </a:rPr>
              <a:t>Open Data</a:t>
            </a:r>
            <a:r>
              <a:rPr kumimoji="0" lang="en-US" altLang="en-US" sz="3200" b="0" i="0" u="none" strike="noStrike" cap="none" normalizeH="0" baseline="0" dirty="0" smtClean="0">
                <a:ln>
                  <a:noFill/>
                </a:ln>
                <a:solidFill>
                  <a:srgbClr val="333333"/>
                </a:solidFill>
                <a:effectLst/>
                <a:latin typeface="+mn-lt"/>
              </a:rPr>
              <a:t>: Authors complete two disclosure items for each Open Data badge application:</a:t>
            </a:r>
            <a:endParaRPr lang="en-US" altLang="en-US" sz="3200" dirty="0">
              <a:latin typeface="+mn-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smtClean="0">
              <a:ln>
                <a:noFill/>
              </a:ln>
              <a:solidFill>
                <a:schemeClr val="tx1"/>
              </a:solidFill>
              <a:effectLst/>
              <a:latin typeface="+mn-lt"/>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b="0" i="0" u="none" strike="noStrike" cap="none" normalizeH="0" baseline="0" dirty="0" smtClean="0">
                <a:ln>
                  <a:noFill/>
                </a:ln>
                <a:solidFill>
                  <a:schemeClr val="tx1"/>
                </a:solidFill>
                <a:effectLst/>
                <a:latin typeface="+mn-lt"/>
              </a:rPr>
              <a:t>Is there </a:t>
            </a:r>
            <a:r>
              <a:rPr kumimoji="0" lang="en-US" altLang="en-US" b="1" i="0" u="none" strike="noStrike" cap="none" normalizeH="0" baseline="0" dirty="0" smtClean="0">
                <a:ln>
                  <a:noFill/>
                </a:ln>
                <a:solidFill>
                  <a:schemeClr val="accent4">
                    <a:lumMod val="75000"/>
                  </a:schemeClr>
                </a:solidFill>
                <a:effectLst/>
                <a:latin typeface="+mn-lt"/>
              </a:rPr>
              <a:t>sufficient</a:t>
            </a:r>
            <a:r>
              <a:rPr kumimoji="0" lang="en-US" altLang="en-US" b="0" i="0" u="none" strike="noStrike" cap="none" normalizeH="0" baseline="0" dirty="0" smtClean="0">
                <a:ln>
                  <a:noFill/>
                </a:ln>
                <a:solidFill>
                  <a:schemeClr val="tx1"/>
                </a:solidFill>
                <a:effectLst/>
                <a:latin typeface="+mn-lt"/>
              </a:rPr>
              <a:t> information for an independent researcher to reproduce the reported results? If no, explain</a:t>
            </a:r>
            <a:r>
              <a:rPr kumimoji="0" lang="en-US" altLang="en-US" b="0" i="0" u="none" strike="noStrike" cap="none" normalizeH="0" baseline="0" dirty="0" smtClean="0">
                <a:ln>
                  <a:noFill/>
                </a:ln>
                <a:solidFill>
                  <a:schemeClr val="tx1"/>
                </a:solidFill>
                <a:effectLst/>
                <a:latin typeface="+mn-lt"/>
              </a:rPr>
              <a:t>.</a:t>
            </a:r>
            <a:br>
              <a:rPr kumimoji="0" lang="en-US" altLang="en-US" b="0" i="0" u="none" strike="noStrike" cap="none" normalizeH="0" baseline="0" dirty="0" smtClean="0">
                <a:ln>
                  <a:noFill/>
                </a:ln>
                <a:solidFill>
                  <a:schemeClr val="tx1"/>
                </a:solidFill>
                <a:effectLst/>
                <a:latin typeface="+mn-lt"/>
              </a:rPr>
            </a:br>
            <a:endParaRPr kumimoji="0" lang="en-US" altLang="en-US" b="0" i="0" u="none" strike="noStrike" cap="none" normalizeH="0" baseline="0" dirty="0" smtClean="0">
              <a:ln>
                <a:noFill/>
              </a:ln>
              <a:solidFill>
                <a:schemeClr val="tx1"/>
              </a:solidFill>
              <a:effectLst/>
              <a:latin typeface="+mn-lt"/>
            </a:endParaRPr>
          </a:p>
          <a:p>
            <a:pPr lvl="1">
              <a:lnSpc>
                <a:spcPct val="100000"/>
              </a:lnSpc>
            </a:pPr>
            <a:r>
              <a:rPr lang="en-US" altLang="en-US" dirty="0" smtClean="0">
                <a:latin typeface="+mn-lt"/>
              </a:rPr>
              <a:t>All researchers </a:t>
            </a:r>
            <a:r>
              <a:rPr lang="en-US" altLang="en-US" sz="2800" b="1" dirty="0" smtClean="0">
                <a:solidFill>
                  <a:srgbClr val="C00000"/>
                </a:solidFill>
                <a:latin typeface="+mn-lt"/>
              </a:rPr>
              <a:t>claim</a:t>
            </a:r>
            <a:r>
              <a:rPr lang="en-US" altLang="en-US" dirty="0" smtClean="0">
                <a:latin typeface="+mn-lt"/>
              </a:rPr>
              <a:t> the information is sufficient -&gt; our results</a:t>
            </a:r>
            <a:endParaRPr kumimoji="0" lang="en-US" altLang="en-US"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mn-lt"/>
            </a:endParaRPr>
          </a:p>
        </p:txBody>
      </p:sp>
      <p:pic>
        <p:nvPicPr>
          <p:cNvPr id="5" name="Picture 4" descr="https://lh6.googleusercontent.com/L8K5MOmWFn4N4x38-wMkh-_uXoqBosbW0Ph46Xt5ksshklXX0MP5Rg_WvH_k5NRJGCfPp9rLW5kwMcDyPFMuioYgcS74zf4lyTVycjMKLIU9xKLWtJKwLg6SIw"/>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248607" y="628841"/>
            <a:ext cx="1511214" cy="1225420"/>
          </a:xfrm>
          <a:prstGeom prst="rect">
            <a:avLst/>
          </a:prstGeom>
          <a:noFill/>
          <a:ln>
            <a:noFill/>
          </a:ln>
        </p:spPr>
      </p:pic>
    </p:spTree>
    <p:extLst>
      <p:ext uri="{BB962C8B-B14F-4D97-AF65-F5344CB8AC3E}">
        <p14:creationId xmlns:p14="http://schemas.microsoft.com/office/powerpoint/2010/main" val="2393675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newest crisis</a:t>
            </a:r>
            <a:endParaRPr lang="en-US" dirty="0"/>
          </a:p>
        </p:txBody>
      </p:sp>
      <p:sp>
        <p:nvSpPr>
          <p:cNvPr id="3" name="Content Placeholder 2"/>
          <p:cNvSpPr>
            <a:spLocks noGrp="1"/>
          </p:cNvSpPr>
          <p:nvPr>
            <p:ph idx="1"/>
          </p:nvPr>
        </p:nvSpPr>
        <p:spPr/>
        <p:txBody>
          <a:bodyPr/>
          <a:lstStyle/>
          <a:p>
            <a:r>
              <a:rPr lang="en-US" dirty="0" smtClean="0"/>
              <a:t>Ioannides (2016</a:t>
            </a:r>
            <a:r>
              <a:rPr lang="en-US" dirty="0" smtClean="0"/>
              <a:t>)</a:t>
            </a:r>
          </a:p>
          <a:p>
            <a:r>
              <a:rPr lang="en-US" dirty="0" smtClean="0"/>
              <a:t>Ioannidis</a:t>
            </a:r>
            <a:r>
              <a:rPr lang="en-US" dirty="0"/>
              <a:t>, </a:t>
            </a:r>
            <a:r>
              <a:rPr lang="en-US" dirty="0" smtClean="0"/>
              <a:t>Stanley, </a:t>
            </a:r>
            <a:r>
              <a:rPr lang="en-US" dirty="0" err="1" smtClean="0"/>
              <a:t>Doucouliagos</a:t>
            </a:r>
            <a:r>
              <a:rPr lang="en-US" dirty="0" smtClean="0"/>
              <a:t> (2017): bias, low power</a:t>
            </a:r>
            <a:endParaRPr lang="en-US" dirty="0" smtClean="0"/>
          </a:p>
          <a:p>
            <a:r>
              <a:rPr lang="en-US" dirty="0" smtClean="0"/>
              <a:t>Miguel et al (2014</a:t>
            </a:r>
            <a:r>
              <a:rPr lang="en-US" dirty="0" smtClean="0"/>
              <a:t>)</a:t>
            </a:r>
          </a:p>
          <a:p>
            <a:r>
              <a:rPr lang="en-US" dirty="0" smtClean="0"/>
              <a:t>Chang &amp; Li (2015)</a:t>
            </a:r>
          </a:p>
          <a:p>
            <a:r>
              <a:rPr lang="en-US" dirty="0" smtClean="0"/>
              <a:t>Zimmermann (2015): Calls for a replication journal</a:t>
            </a:r>
          </a:p>
          <a:p>
            <a:r>
              <a:rPr lang="en-US" dirty="0" smtClean="0"/>
              <a:t>Many others…</a:t>
            </a:r>
            <a:endParaRPr lang="en-US" dirty="0" smtClean="0"/>
          </a:p>
          <a:p>
            <a:endParaRPr lang="en-US" dirty="0" smtClean="0"/>
          </a:p>
          <a:p>
            <a:endParaRPr lang="en-US" dirty="0"/>
          </a:p>
        </p:txBody>
      </p:sp>
      <p:sp>
        <p:nvSpPr>
          <p:cNvPr id="4" name="TextBox 3"/>
          <p:cNvSpPr txBox="1"/>
          <p:nvPr/>
        </p:nvSpPr>
        <p:spPr>
          <a:xfrm>
            <a:off x="4120473" y="2773923"/>
            <a:ext cx="7627434" cy="2062103"/>
          </a:xfrm>
          <a:prstGeom prst="rect">
            <a:avLst/>
          </a:prstGeom>
          <a:solidFill>
            <a:schemeClr val="bg1"/>
          </a:solidFill>
          <a:ln w="25400">
            <a:solidFill>
              <a:schemeClr val="accent3">
                <a:lumMod val="75000"/>
              </a:schemeClr>
            </a:solidFill>
          </a:ln>
          <a:effectLst>
            <a:outerShdw blurRad="50800" dist="127000" dir="2700000" algn="tl" rotWithShape="0">
              <a:prstClr val="black">
                <a:alpha val="40000"/>
              </a:prstClr>
            </a:outerShdw>
          </a:effectLst>
        </p:spPr>
        <p:txBody>
          <a:bodyPr wrap="square" rtlCol="0">
            <a:spAutoFit/>
          </a:bodyPr>
          <a:lstStyle/>
          <a:p>
            <a:r>
              <a:rPr lang="en-US" sz="3200" dirty="0" smtClean="0">
                <a:latin typeface="Century" panose="02040604050505020304" pitchFamily="18" charset="0"/>
              </a:rPr>
              <a:t>“statistically </a:t>
            </a:r>
            <a:r>
              <a:rPr lang="en-US" sz="3200" dirty="0">
                <a:latin typeface="Century" panose="02040604050505020304" pitchFamily="18" charset="0"/>
              </a:rPr>
              <a:t>significant, novel, and theoretically tidy results are published more easily than null, replication, or perplexing </a:t>
            </a:r>
            <a:r>
              <a:rPr lang="en-US" sz="3200" dirty="0" smtClean="0">
                <a:latin typeface="Century" panose="02040604050505020304" pitchFamily="18" charset="0"/>
              </a:rPr>
              <a:t>results”</a:t>
            </a:r>
            <a:endParaRPr lang="en-US" sz="3200" dirty="0">
              <a:latin typeface="Century" panose="02040604050505020304" pitchFamily="18" charset="0"/>
            </a:endParaRPr>
          </a:p>
        </p:txBody>
      </p:sp>
    </p:spTree>
    <p:extLst>
      <p:ext uri="{BB962C8B-B14F-4D97-AF65-F5344CB8AC3E}">
        <p14:creationId xmlns:p14="http://schemas.microsoft.com/office/powerpoint/2010/main" val="16640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COS disclosures</a:t>
            </a:r>
            <a:endParaRPr lang="en-US" dirty="0"/>
          </a:p>
        </p:txBody>
      </p:sp>
      <p:sp>
        <p:nvSpPr>
          <p:cNvPr id="4" name="Rectangle 1"/>
          <p:cNvSpPr>
            <a:spLocks noGrp="1" noChangeArrowheads="1"/>
          </p:cNvSpPr>
          <p:nvPr>
            <p:ph idx="1"/>
          </p:nvPr>
        </p:nvSpPr>
        <p:spPr bwMode="auto">
          <a:xfrm>
            <a:off x="1122218" y="2104691"/>
            <a:ext cx="9784080" cy="32008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rgbClr val="333333"/>
                </a:solidFill>
                <a:effectLst/>
                <a:latin typeface="+mn-lt"/>
              </a:rPr>
              <a:t>Open Materials</a:t>
            </a:r>
            <a:r>
              <a:rPr kumimoji="0" lang="en-US" altLang="en-US" sz="3200" b="0" i="0" u="none" strike="noStrike" cap="none" normalizeH="0" baseline="0" dirty="0" smtClean="0">
                <a:ln>
                  <a:noFill/>
                </a:ln>
                <a:solidFill>
                  <a:srgbClr val="333333"/>
                </a:solidFill>
                <a:effectLst/>
                <a:latin typeface="+mn-lt"/>
              </a:rPr>
              <a:t>: Authors complete two disclosure items for each Open Materials badge application:</a:t>
            </a:r>
            <a:endParaRPr kumimoji="0" lang="en-US" altLang="en-US" sz="32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smtClean="0">
                <a:ln>
                  <a:noFill/>
                </a:ln>
                <a:solidFill>
                  <a:schemeClr val="tx1"/>
                </a:solidFill>
                <a:effectLst/>
                <a:latin typeface="+mn-lt"/>
              </a:rPr>
              <a:t>Provide the URL, DOI, or other permanent path for accessing the materials in a public, open access repository.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smtClean="0">
                <a:ln>
                  <a:noFill/>
                </a:ln>
                <a:solidFill>
                  <a:schemeClr val="tx1"/>
                </a:solidFill>
                <a:effectLst/>
                <a:latin typeface="+mn-lt"/>
              </a:rPr>
              <a:t>Is there sufficient information for an independent researcher to reproduce the reported methodology? If no, explain.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mn-lt"/>
            </a:endParaRPr>
          </a:p>
        </p:txBody>
      </p:sp>
      <p:pic>
        <p:nvPicPr>
          <p:cNvPr id="5" name="Picture 4" descr="https://lh3.googleusercontent.com/Y1Eq3v24rRyGCROIEJhm3E5PXNlP4wOjN4efvQunniLPiFgeUXyJsTPq0hk7BR3nlSfwzAMTmY_-CoB9JLZRk2ggFmzMvB7B6sSGVd6E3wAMNedivTYYCVreUQ"/>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165254" y="365125"/>
            <a:ext cx="1579637" cy="1526091"/>
          </a:xfrm>
          <a:prstGeom prst="rect">
            <a:avLst/>
          </a:prstGeom>
          <a:noFill/>
          <a:ln>
            <a:noFill/>
          </a:ln>
        </p:spPr>
      </p:pic>
      <p:sp>
        <p:nvSpPr>
          <p:cNvPr id="3" name="TextBox 2"/>
          <p:cNvSpPr txBox="1"/>
          <p:nvPr/>
        </p:nvSpPr>
        <p:spPr>
          <a:xfrm>
            <a:off x="2778607" y="5305567"/>
            <a:ext cx="5386647" cy="646331"/>
          </a:xfrm>
          <a:prstGeom prst="rect">
            <a:avLst/>
          </a:prstGeom>
          <a:solidFill>
            <a:schemeClr val="bg1"/>
          </a:solidFill>
          <a:ln w="50800">
            <a:solidFill>
              <a:schemeClr val="accent3">
                <a:lumMod val="75000"/>
              </a:schemeClr>
            </a:solidFill>
          </a:ln>
          <a:effectLst>
            <a:outerShdw blurRad="50800" dist="127000" dir="2700000" algn="tl" rotWithShape="0">
              <a:prstClr val="black">
                <a:alpha val="40000"/>
              </a:prstClr>
            </a:outerShdw>
          </a:effectLst>
        </p:spPr>
        <p:txBody>
          <a:bodyPr wrap="square" rtlCol="0">
            <a:spAutoFit/>
          </a:bodyPr>
          <a:lstStyle/>
          <a:p>
            <a:pPr algn="ctr"/>
            <a:r>
              <a:rPr lang="en-US" sz="3600" b="1" dirty="0" smtClean="0">
                <a:solidFill>
                  <a:srgbClr val="C00000"/>
                </a:solidFill>
              </a:rPr>
              <a:t>Similar concerns as before</a:t>
            </a:r>
            <a:endParaRPr lang="en-US" sz="3600" b="1" dirty="0">
              <a:solidFill>
                <a:srgbClr val="C00000"/>
              </a:solidFill>
            </a:endParaRPr>
          </a:p>
        </p:txBody>
      </p:sp>
    </p:spTree>
    <p:extLst>
      <p:ext uri="{BB962C8B-B14F-4D97-AF65-F5344CB8AC3E}">
        <p14:creationId xmlns:p14="http://schemas.microsoft.com/office/powerpoint/2010/main" val="24872071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Pre-registration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571420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4508" y="2193810"/>
            <a:ext cx="4848550" cy="3214532"/>
          </a:xfrm>
        </p:spPr>
      </p:pic>
    </p:spTree>
    <p:extLst>
      <p:ext uri="{BB962C8B-B14F-4D97-AF65-F5344CB8AC3E}">
        <p14:creationId xmlns:p14="http://schemas.microsoft.com/office/powerpoint/2010/main" val="380535135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Preregistration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970" y="152809"/>
            <a:ext cx="10113590" cy="6705191"/>
          </a:xfrm>
        </p:spPr>
      </p:pic>
    </p:spTree>
    <p:extLst>
      <p:ext uri="{BB962C8B-B14F-4D97-AF65-F5344CB8AC3E}">
        <p14:creationId xmlns:p14="http://schemas.microsoft.com/office/powerpoint/2010/main" val="265981024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Registrations at the AEA Registry</a:t>
            </a:r>
            <a:endParaRPr lang="en-US"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481562" y="1825625"/>
            <a:ext cx="7228875" cy="4351338"/>
          </a:xfrm>
        </p:spPr>
      </p:pic>
    </p:spTree>
    <p:extLst>
      <p:ext uri="{BB962C8B-B14F-4D97-AF65-F5344CB8AC3E}">
        <p14:creationId xmlns:p14="http://schemas.microsoft.com/office/powerpoint/2010/main" val="35327838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 at the AEA</a:t>
            </a:r>
            <a:endParaRPr lang="en-US" dirty="0"/>
          </a:p>
        </p:txBody>
      </p:sp>
      <p:sp>
        <p:nvSpPr>
          <p:cNvPr id="3" name="Content Placeholder 2"/>
          <p:cNvSpPr>
            <a:spLocks noGrp="1"/>
          </p:cNvSpPr>
          <p:nvPr>
            <p:ph idx="1"/>
          </p:nvPr>
        </p:nvSpPr>
        <p:spPr/>
        <p:txBody>
          <a:bodyPr>
            <a:normAutofit/>
          </a:bodyPr>
          <a:lstStyle/>
          <a:p>
            <a:r>
              <a:rPr lang="en-US" sz="4800" dirty="0" smtClean="0"/>
              <a:t>Integrate registrations more robustly</a:t>
            </a:r>
          </a:p>
          <a:p>
            <a:pPr lvl="1"/>
            <a:r>
              <a:rPr lang="en-US" sz="4400" dirty="0" smtClean="0"/>
              <a:t>Cite through DOI</a:t>
            </a:r>
          </a:p>
          <a:p>
            <a:pPr lvl="1"/>
            <a:r>
              <a:rPr lang="en-US" sz="4400" dirty="0" smtClean="0"/>
              <a:t>Link more robustly (not just citation!)</a:t>
            </a:r>
          </a:p>
          <a:p>
            <a:pPr lvl="1"/>
            <a:r>
              <a:rPr lang="en-US" sz="4400" dirty="0" smtClean="0"/>
              <a:t>Highlight through badges?</a:t>
            </a:r>
          </a:p>
        </p:txBody>
      </p:sp>
    </p:spTree>
    <p:extLst>
      <p:ext uri="{BB962C8B-B14F-4D97-AF65-F5344CB8AC3E}">
        <p14:creationId xmlns:p14="http://schemas.microsoft.com/office/powerpoint/2010/main" val="17478590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 at the AEA</a:t>
            </a:r>
            <a:endParaRPr lang="en-US" dirty="0"/>
          </a:p>
        </p:txBody>
      </p:sp>
      <p:sp>
        <p:nvSpPr>
          <p:cNvPr id="3" name="Content Placeholder 2"/>
          <p:cNvSpPr>
            <a:spLocks noGrp="1"/>
          </p:cNvSpPr>
          <p:nvPr>
            <p:ph idx="1"/>
          </p:nvPr>
        </p:nvSpPr>
        <p:spPr>
          <a:xfrm>
            <a:off x="838200" y="1825625"/>
            <a:ext cx="4848922" cy="4351338"/>
          </a:xfrm>
        </p:spPr>
        <p:txBody>
          <a:bodyPr/>
          <a:lstStyle/>
          <a:p>
            <a:pPr marL="0" indent="0">
              <a:buNone/>
            </a:pPr>
            <a:r>
              <a:rPr lang="en-US" dirty="0" smtClean="0"/>
              <a:t>Not just the AEA Registry</a:t>
            </a:r>
          </a:p>
          <a:p>
            <a:r>
              <a:rPr lang="en-US" dirty="0" smtClean="0"/>
              <a:t>OSF </a:t>
            </a:r>
            <a:r>
              <a:rPr lang="en-US" dirty="0" smtClean="0">
                <a:hlinkClick r:id="rId2"/>
              </a:rPr>
              <a:t>registrations</a:t>
            </a:r>
            <a:endParaRPr lang="en-US" dirty="0" smtClean="0"/>
          </a:p>
          <a:p>
            <a:r>
              <a:rPr lang="en-US" dirty="0" smtClean="0"/>
              <a:t>Int’l Initiative for Impact Evaluation (3ie)’s </a:t>
            </a:r>
            <a:r>
              <a:rPr lang="en-US" dirty="0">
                <a:hlinkClick r:id="rId3"/>
              </a:rPr>
              <a:t>RIDIE </a:t>
            </a:r>
            <a:r>
              <a:rPr lang="en-US" dirty="0" smtClean="0">
                <a:hlinkClick r:id="rId3"/>
              </a:rPr>
              <a:t>registry</a:t>
            </a:r>
            <a:endParaRPr lang="en-US" dirty="0" smtClean="0"/>
          </a:p>
          <a:p>
            <a:r>
              <a:rPr lang="en-US" dirty="0" smtClean="0"/>
              <a:t>Evidence in Governance And Politics (EGAP)’s </a:t>
            </a:r>
            <a:r>
              <a:rPr lang="en-US" dirty="0" smtClean="0">
                <a:hlinkClick r:id="rId4"/>
              </a:rPr>
              <a:t>registry</a:t>
            </a:r>
            <a:endParaRPr lang="en-US" dirty="0"/>
          </a:p>
          <a:p>
            <a:r>
              <a:rPr lang="en-US" dirty="0" smtClean="0">
                <a:hlinkClick r:id="rId5"/>
              </a:rPr>
              <a:t>As-Predicted</a:t>
            </a:r>
            <a:endParaRPr lang="en-US"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5109" y="967658"/>
            <a:ext cx="4909385" cy="330668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6409" y="3289796"/>
            <a:ext cx="3217399" cy="4304184"/>
          </a:xfrm>
          <a:prstGeom prst="rect">
            <a:avLst/>
          </a:prstGeom>
        </p:spPr>
      </p:pic>
    </p:spTree>
    <p:extLst>
      <p:ext uri="{BB962C8B-B14F-4D97-AF65-F5344CB8AC3E}">
        <p14:creationId xmlns:p14="http://schemas.microsoft.com/office/powerpoint/2010/main" val="50296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3250"/>
                            </p:stCondLst>
                            <p:childTnLst>
                              <p:par>
                                <p:cTn id="17" presetID="1" presetClass="entr" presetSubtype="0"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4250"/>
                            </p:stCondLst>
                            <p:childTnLst>
                              <p:par>
                                <p:cTn id="20" presetID="1" presetClass="entr" presetSubtype="0" fill="hold" grpId="0" nodeType="afterEffect">
                                  <p:stCondLst>
                                    <p:cond delay="100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5250"/>
                            </p:stCondLst>
                            <p:childTnLst>
                              <p:par>
                                <p:cTn id="23" presetID="1" presetClass="entr" presetSubtype="0" fill="hold" nodeType="afterEffect">
                                  <p:stCondLst>
                                    <p:cond delay="25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dvAuto="100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Registered Reports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1887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659" y="1690688"/>
            <a:ext cx="10248411" cy="10884376"/>
          </a:xfrm>
        </p:spPr>
      </p:pic>
    </p:spTree>
    <p:extLst>
      <p:ext uri="{BB962C8B-B14F-4D97-AF65-F5344CB8AC3E}">
        <p14:creationId xmlns:p14="http://schemas.microsoft.com/office/powerpoint/2010/main" val="19280160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Reports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149" y="-4241761"/>
            <a:ext cx="10248411" cy="10884376"/>
          </a:xfrm>
        </p:spPr>
      </p:pic>
    </p:spTree>
    <p:extLst>
      <p:ext uri="{BB962C8B-B14F-4D97-AF65-F5344CB8AC3E}">
        <p14:creationId xmlns:p14="http://schemas.microsoft.com/office/powerpoint/2010/main" val="118084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is it a “crisis”?</a:t>
            </a:r>
            <a:endParaRPr lang="en-US" dirty="0"/>
          </a:p>
        </p:txBody>
      </p:sp>
      <p:sp>
        <p:nvSpPr>
          <p:cNvPr id="3" name="Content Placeholder 2"/>
          <p:cNvSpPr>
            <a:spLocks noGrp="1"/>
          </p:cNvSpPr>
          <p:nvPr>
            <p:ph idx="1"/>
          </p:nvPr>
        </p:nvSpPr>
        <p:spPr>
          <a:xfrm>
            <a:off x="838200" y="1825625"/>
            <a:ext cx="10515600" cy="2991702"/>
          </a:xfrm>
        </p:spPr>
        <p:txBody>
          <a:bodyPr>
            <a:normAutofit/>
          </a:bodyPr>
          <a:lstStyle/>
          <a:p>
            <a:r>
              <a:rPr lang="en-US" sz="4000" dirty="0" smtClean="0">
                <a:latin typeface="Century" panose="02040604050505020304" pitchFamily="18" charset="0"/>
              </a:rPr>
              <a:t>crisis</a:t>
            </a:r>
            <a:r>
              <a:rPr lang="en-US" sz="4000" dirty="0">
                <a:latin typeface="Century" panose="02040604050505020304" pitchFamily="18" charset="0"/>
              </a:rPr>
              <a:t> [</a:t>
            </a:r>
            <a:r>
              <a:rPr lang="en-US" sz="4000" dirty="0" err="1">
                <a:latin typeface="Century" panose="02040604050505020304" pitchFamily="18" charset="0"/>
              </a:rPr>
              <a:t>kri´sis</a:t>
            </a:r>
            <a:r>
              <a:rPr lang="en-US" sz="4000" dirty="0">
                <a:latin typeface="Century" panose="02040604050505020304" pitchFamily="18" charset="0"/>
              </a:rPr>
              <a:t>] (pl. </a:t>
            </a:r>
            <a:r>
              <a:rPr lang="en-US" sz="4000" i="1" dirty="0" err="1">
                <a:latin typeface="Century" panose="02040604050505020304" pitchFamily="18" charset="0"/>
              </a:rPr>
              <a:t>cri´ses</a:t>
            </a:r>
            <a:r>
              <a:rPr lang="en-US" sz="4000" dirty="0">
                <a:latin typeface="Century" panose="02040604050505020304" pitchFamily="18" charset="0"/>
              </a:rPr>
              <a:t>) (</a:t>
            </a:r>
            <a:r>
              <a:rPr lang="en-US" sz="4000" i="1" dirty="0">
                <a:latin typeface="Century" panose="02040604050505020304" pitchFamily="18" charset="0"/>
              </a:rPr>
              <a:t>L</a:t>
            </a:r>
            <a:r>
              <a:rPr lang="en-US" sz="4000" i="1" dirty="0" smtClean="0">
                <a:latin typeface="Century" panose="02040604050505020304" pitchFamily="18" charset="0"/>
              </a:rPr>
              <a:t>.</a:t>
            </a:r>
            <a:r>
              <a:rPr lang="en-US" sz="4000" dirty="0" smtClean="0">
                <a:latin typeface="Century" panose="02040604050505020304" pitchFamily="18" charset="0"/>
              </a:rPr>
              <a:t>)</a:t>
            </a:r>
            <a:br>
              <a:rPr lang="en-US" sz="4000" dirty="0" smtClean="0">
                <a:latin typeface="Century" panose="02040604050505020304" pitchFamily="18" charset="0"/>
              </a:rPr>
            </a:br>
            <a:r>
              <a:rPr lang="en-US" b="1" dirty="0" smtClean="0">
                <a:latin typeface="Century" panose="02040604050505020304" pitchFamily="18" charset="0"/>
              </a:rPr>
              <a:t>1</a:t>
            </a:r>
            <a:r>
              <a:rPr lang="en-US" b="1" dirty="0">
                <a:latin typeface="Century" panose="02040604050505020304" pitchFamily="18" charset="0"/>
              </a:rPr>
              <a:t>.</a:t>
            </a:r>
            <a:r>
              <a:rPr lang="en-US" dirty="0">
                <a:latin typeface="Century" panose="02040604050505020304" pitchFamily="18" charset="0"/>
              </a:rPr>
              <a:t> the </a:t>
            </a:r>
            <a:r>
              <a:rPr lang="en-US" sz="3200" b="1" dirty="0">
                <a:solidFill>
                  <a:schemeClr val="accent1">
                    <a:lumMod val="75000"/>
                  </a:schemeClr>
                </a:solidFill>
                <a:latin typeface="Century" panose="02040604050505020304" pitchFamily="18" charset="0"/>
              </a:rPr>
              <a:t>turning point</a:t>
            </a:r>
            <a:r>
              <a:rPr lang="en-US" dirty="0">
                <a:latin typeface="Century" panose="02040604050505020304" pitchFamily="18" charset="0"/>
              </a:rPr>
              <a:t> of a disease for better or worse; </a:t>
            </a:r>
            <a:r>
              <a:rPr lang="en-US" dirty="0" smtClean="0">
                <a:latin typeface="Century" panose="02040604050505020304" pitchFamily="18" charset="0"/>
              </a:rPr>
              <a:t/>
            </a:r>
            <a:br>
              <a:rPr lang="en-US" dirty="0" smtClean="0">
                <a:latin typeface="Century" panose="02040604050505020304" pitchFamily="18" charset="0"/>
              </a:rPr>
            </a:br>
            <a:r>
              <a:rPr lang="en-US" dirty="0" smtClean="0">
                <a:latin typeface="Century" panose="02040604050505020304" pitchFamily="18" charset="0"/>
              </a:rPr>
              <a:t>especially</a:t>
            </a:r>
            <a:r>
              <a:rPr lang="en-US" dirty="0">
                <a:latin typeface="Century" panose="02040604050505020304" pitchFamily="18" charset="0"/>
              </a:rPr>
              <a:t> a sudden change, usually for the better, </a:t>
            </a:r>
            <a:r>
              <a:rPr lang="en-US" dirty="0" smtClean="0">
                <a:latin typeface="Century" panose="02040604050505020304" pitchFamily="18" charset="0"/>
              </a:rPr>
              <a:t/>
            </a:r>
            <a:br>
              <a:rPr lang="en-US" dirty="0" smtClean="0">
                <a:latin typeface="Century" panose="02040604050505020304" pitchFamily="18" charset="0"/>
              </a:rPr>
            </a:br>
            <a:r>
              <a:rPr lang="en-US" dirty="0" smtClean="0">
                <a:latin typeface="Century" panose="02040604050505020304" pitchFamily="18" charset="0"/>
              </a:rPr>
              <a:t>in</a:t>
            </a:r>
            <a:r>
              <a:rPr lang="en-US" dirty="0">
                <a:latin typeface="Century" panose="02040604050505020304" pitchFamily="18" charset="0"/>
              </a:rPr>
              <a:t> the course of </a:t>
            </a:r>
            <a:r>
              <a:rPr lang="en-US" dirty="0" smtClean="0">
                <a:latin typeface="Century" panose="02040604050505020304" pitchFamily="18" charset="0"/>
              </a:rPr>
              <a:t>an acute</a:t>
            </a:r>
            <a:r>
              <a:rPr lang="en-US" dirty="0">
                <a:latin typeface="Century" panose="02040604050505020304" pitchFamily="18" charset="0"/>
              </a:rPr>
              <a:t> </a:t>
            </a:r>
            <a:r>
              <a:rPr lang="en-US" dirty="0" smtClean="0">
                <a:latin typeface="Century" panose="02040604050505020304" pitchFamily="18" charset="0"/>
              </a:rPr>
              <a:t>disease.</a:t>
            </a:r>
            <a:br>
              <a:rPr lang="en-US" dirty="0" smtClean="0">
                <a:latin typeface="Century" panose="02040604050505020304" pitchFamily="18" charset="0"/>
              </a:rPr>
            </a:br>
            <a:r>
              <a:rPr lang="en-US" b="1" dirty="0" smtClean="0">
                <a:latin typeface="Century" panose="02040604050505020304" pitchFamily="18" charset="0"/>
              </a:rPr>
              <a:t>2</a:t>
            </a:r>
            <a:r>
              <a:rPr lang="en-US" b="1" dirty="0">
                <a:latin typeface="Century" panose="02040604050505020304" pitchFamily="18" charset="0"/>
              </a:rPr>
              <a:t>.</a:t>
            </a:r>
            <a:r>
              <a:rPr lang="en-US" dirty="0">
                <a:latin typeface="Century" panose="02040604050505020304" pitchFamily="18" charset="0"/>
              </a:rPr>
              <a:t> a </a:t>
            </a:r>
            <a:r>
              <a:rPr lang="en-US" sz="3200" b="1" dirty="0">
                <a:solidFill>
                  <a:schemeClr val="accent6">
                    <a:lumMod val="75000"/>
                  </a:schemeClr>
                </a:solidFill>
                <a:latin typeface="Century" panose="02040604050505020304" pitchFamily="18" charset="0"/>
              </a:rPr>
              <a:t>sudden paroxysmal intensification</a:t>
            </a:r>
            <a:r>
              <a:rPr lang="en-US" dirty="0">
                <a:latin typeface="Century" panose="02040604050505020304" pitchFamily="18" charset="0"/>
              </a:rPr>
              <a:t> of symptoms in </a:t>
            </a:r>
            <a:r>
              <a:rPr lang="en-US" dirty="0" smtClean="0">
                <a:latin typeface="Century" panose="02040604050505020304" pitchFamily="18" charset="0"/>
              </a:rPr>
              <a:t/>
            </a:r>
            <a:br>
              <a:rPr lang="en-US" dirty="0" smtClean="0">
                <a:latin typeface="Century" panose="02040604050505020304" pitchFamily="18" charset="0"/>
              </a:rPr>
            </a:br>
            <a:r>
              <a:rPr lang="en-US" dirty="0" smtClean="0">
                <a:latin typeface="Century" panose="02040604050505020304" pitchFamily="18" charset="0"/>
              </a:rPr>
              <a:t>the</a:t>
            </a:r>
            <a:r>
              <a:rPr lang="en-US" dirty="0">
                <a:latin typeface="Century" panose="02040604050505020304" pitchFamily="18" charset="0"/>
              </a:rPr>
              <a:t> course of a disease.</a:t>
            </a:r>
          </a:p>
          <a:p>
            <a:endParaRPr lang="en-US" dirty="0"/>
          </a:p>
        </p:txBody>
      </p:sp>
    </p:spTree>
    <p:extLst>
      <p:ext uri="{BB962C8B-B14F-4D97-AF65-F5344CB8AC3E}">
        <p14:creationId xmlns:p14="http://schemas.microsoft.com/office/powerpoint/2010/main" val="13437984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turn!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7239375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be doing going forward</a:t>
            </a:r>
            <a:r>
              <a:rPr lang="en-US" dirty="0" smtClean="0"/>
              <a:t>?</a:t>
            </a:r>
            <a:endParaRPr lang="en-US" dirty="0"/>
          </a:p>
        </p:txBody>
      </p:sp>
      <p:sp>
        <p:nvSpPr>
          <p:cNvPr id="3" name="Content Placeholder 2"/>
          <p:cNvSpPr>
            <a:spLocks noGrp="1"/>
          </p:cNvSpPr>
          <p:nvPr>
            <p:ph idx="1"/>
          </p:nvPr>
        </p:nvSpPr>
        <p:spPr/>
        <p:txBody>
          <a:bodyPr/>
          <a:lstStyle/>
          <a:p>
            <a:r>
              <a:rPr lang="en-US" dirty="0" smtClean="0"/>
              <a:t>Who has shared code and data?</a:t>
            </a:r>
          </a:p>
          <a:p>
            <a:r>
              <a:rPr lang="en-US" dirty="0" smtClean="0"/>
              <a:t>Who has done so when not required?</a:t>
            </a:r>
          </a:p>
          <a:p>
            <a:r>
              <a:rPr lang="en-US" dirty="0" smtClean="0"/>
              <a:t>Pre-registration</a:t>
            </a:r>
          </a:p>
          <a:p>
            <a:endParaRPr lang="en-US" dirty="0"/>
          </a:p>
        </p:txBody>
      </p:sp>
    </p:spTree>
    <p:extLst>
      <p:ext uri="{BB962C8B-B14F-4D97-AF65-F5344CB8AC3E}">
        <p14:creationId xmlns:p14="http://schemas.microsoft.com/office/powerpoint/2010/main" val="1330082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Sharing of code and </a:t>
            </a:r>
            <a:r>
              <a:rPr lang="en-US" dirty="0" smtClean="0"/>
              <a:t>data is coming</a:t>
            </a:r>
            <a:endParaRPr lang="en-US" dirty="0"/>
          </a:p>
        </p:txBody>
      </p:sp>
      <p:sp>
        <p:nvSpPr>
          <p:cNvPr id="5" name="Text Placeholder 4"/>
          <p:cNvSpPr>
            <a:spLocks noGrp="1"/>
          </p:cNvSpPr>
          <p:nvPr>
            <p:ph type="body" idx="1"/>
          </p:nvPr>
        </p:nvSpPr>
        <p:spPr/>
        <p:txBody>
          <a:bodyPr/>
          <a:lstStyle/>
          <a:p>
            <a:r>
              <a:rPr lang="en-US" dirty="0" smtClean="0"/>
              <a:t>Are you ready?</a:t>
            </a:r>
            <a:endParaRPr lang="en-US" dirty="0"/>
          </a:p>
        </p:txBody>
      </p:sp>
    </p:spTree>
    <p:extLst>
      <p:ext uri="{BB962C8B-B14F-4D97-AF65-F5344CB8AC3E}">
        <p14:creationId xmlns:p14="http://schemas.microsoft.com/office/powerpoint/2010/main" val="129413197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New skills (to learn, to teach)</a:t>
            </a:r>
            <a:endParaRPr lang="en-US" dirty="0"/>
          </a:p>
        </p:txBody>
      </p:sp>
      <p:sp>
        <p:nvSpPr>
          <p:cNvPr id="5" name="Content Placeholder 4"/>
          <p:cNvSpPr>
            <a:spLocks noGrp="1"/>
          </p:cNvSpPr>
          <p:nvPr>
            <p:ph idx="1"/>
          </p:nvPr>
        </p:nvSpPr>
        <p:spPr/>
        <p:txBody>
          <a:bodyPr/>
          <a:lstStyle/>
          <a:p>
            <a:r>
              <a:rPr lang="en-US" dirty="0" smtClean="0"/>
              <a:t>How to incorporate reproducible practices into your workflow</a:t>
            </a:r>
          </a:p>
          <a:p>
            <a:r>
              <a:rPr lang="en-US" dirty="0" smtClean="0"/>
              <a:t>How to structure your code and your data with an eye on reproducibility</a:t>
            </a:r>
          </a:p>
          <a:p>
            <a:r>
              <a:rPr lang="en-US" dirty="0" smtClean="0"/>
              <a:t>How to license your contributions!</a:t>
            </a:r>
          </a:p>
          <a:p>
            <a:r>
              <a:rPr lang="en-US" dirty="0" smtClean="0"/>
              <a:t>When to pre-register, and when not to</a:t>
            </a:r>
          </a:p>
          <a:p>
            <a:r>
              <a:rPr lang="en-US" dirty="0" smtClean="0"/>
              <a:t>Document early, </a:t>
            </a:r>
            <a:r>
              <a:rPr lang="en-US" smtClean="0"/>
              <a:t>and often</a:t>
            </a:r>
            <a:endParaRPr lang="en-US"/>
          </a:p>
        </p:txBody>
      </p:sp>
    </p:spTree>
    <p:extLst>
      <p:ext uri="{BB962C8B-B14F-4D97-AF65-F5344CB8AC3E}">
        <p14:creationId xmlns:p14="http://schemas.microsoft.com/office/powerpoint/2010/main" val="249024051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is good practice</a:t>
            </a:r>
            <a:endParaRPr lang="en-US" dirty="0"/>
          </a:p>
        </p:txBody>
      </p:sp>
      <p:sp>
        <p:nvSpPr>
          <p:cNvPr id="3" name="Content Placeholder 2"/>
          <p:cNvSpPr>
            <a:spLocks noGrp="1"/>
          </p:cNvSpPr>
          <p:nvPr>
            <p:ph idx="1"/>
          </p:nvPr>
        </p:nvSpPr>
        <p:spPr/>
        <p:txBody>
          <a:bodyPr/>
          <a:lstStyle/>
          <a:p>
            <a:r>
              <a:rPr lang="en-US" dirty="0" err="1" smtClean="0"/>
              <a:t>Hamermesh</a:t>
            </a:r>
            <a:r>
              <a:rPr lang="en-US" dirty="0" smtClean="0"/>
              <a:t> (2007) already said:</a:t>
            </a:r>
          </a:p>
          <a:p>
            <a:endParaRPr lang="en-US" dirty="0" smtClean="0"/>
          </a:p>
          <a:p>
            <a:pPr marL="0" indent="0">
              <a:buNone/>
            </a:pPr>
            <a:r>
              <a:rPr lang="en-US" sz="3200" b="1" dirty="0" smtClean="0">
                <a:latin typeface="Montserrat"/>
              </a:rPr>
              <a:t>“the </a:t>
            </a:r>
            <a:r>
              <a:rPr lang="en-US" sz="3200" b="1" dirty="0">
                <a:latin typeface="Montserrat"/>
              </a:rPr>
              <a:t>payoff is in the </a:t>
            </a:r>
            <a:r>
              <a:rPr lang="en-US" sz="3200" b="1" dirty="0">
                <a:solidFill>
                  <a:schemeClr val="accent5">
                    <a:lumMod val="75000"/>
                  </a:schemeClr>
                </a:solidFill>
                <a:latin typeface="Montserrat"/>
              </a:rPr>
              <a:t>influence of one’s </a:t>
            </a:r>
            <a:r>
              <a:rPr lang="en-US" sz="3200" b="1" dirty="0" smtClean="0">
                <a:solidFill>
                  <a:schemeClr val="accent5">
                    <a:lumMod val="75000"/>
                  </a:schemeClr>
                </a:solidFill>
                <a:latin typeface="Montserrat"/>
              </a:rPr>
              <a:t>ideas:</a:t>
            </a:r>
            <a:r>
              <a:rPr lang="en-US" sz="3200" b="1" dirty="0" smtClean="0">
                <a:latin typeface="Montserrat"/>
              </a:rPr>
              <a:t> having other scholars </a:t>
            </a:r>
            <a:r>
              <a:rPr lang="en-US" sz="3200" b="1" dirty="0">
                <a:latin typeface="Montserrat"/>
              </a:rPr>
              <a:t>base their work on those ideas, </a:t>
            </a:r>
            <a:r>
              <a:rPr lang="en-US" sz="3200" b="1" dirty="0">
                <a:solidFill>
                  <a:schemeClr val="accent6">
                    <a:lumMod val="75000"/>
                  </a:schemeClr>
                </a:solidFill>
                <a:latin typeface="Montserrat"/>
              </a:rPr>
              <a:t>having students learn from them</a:t>
            </a:r>
            <a:r>
              <a:rPr lang="en-US" sz="3200" b="1" dirty="0">
                <a:latin typeface="Montserrat"/>
              </a:rPr>
              <a:t>, and </a:t>
            </a:r>
            <a:r>
              <a:rPr lang="en-US" sz="3200" b="1" dirty="0" smtClean="0">
                <a:latin typeface="Montserrat"/>
              </a:rPr>
              <a:t>[…] </a:t>
            </a:r>
            <a:r>
              <a:rPr lang="en-US" sz="3200" b="1" dirty="0" smtClean="0">
                <a:solidFill>
                  <a:schemeClr val="accent2">
                    <a:lumMod val="75000"/>
                  </a:schemeClr>
                </a:solidFill>
                <a:latin typeface="Montserrat"/>
              </a:rPr>
              <a:t>having </a:t>
            </a:r>
            <a:r>
              <a:rPr lang="en-US" sz="3200" b="1" dirty="0">
                <a:solidFill>
                  <a:schemeClr val="accent2">
                    <a:lumMod val="75000"/>
                  </a:schemeClr>
                </a:solidFill>
                <a:latin typeface="Montserrat"/>
              </a:rPr>
              <a:t>public policy influenced by them</a:t>
            </a:r>
            <a:r>
              <a:rPr lang="en-US" sz="3200" b="1" dirty="0">
                <a:latin typeface="Montserrat"/>
              </a:rPr>
              <a:t> </a:t>
            </a:r>
            <a:r>
              <a:rPr lang="en-US" sz="3200" b="1" dirty="0" smtClean="0">
                <a:latin typeface="Montserrat"/>
              </a:rPr>
              <a:t>[…] </a:t>
            </a:r>
            <a:r>
              <a:rPr lang="en-US" sz="3200" b="1" dirty="0">
                <a:latin typeface="Montserrat"/>
              </a:rPr>
              <a:t>our ideas are unlikely to be taken seriously if our empirical research is </a:t>
            </a:r>
            <a:r>
              <a:rPr lang="en-US" sz="3200" b="1" dirty="0" smtClean="0">
                <a:solidFill>
                  <a:srgbClr val="C00000"/>
                </a:solidFill>
                <a:latin typeface="Montserrat"/>
              </a:rPr>
              <a:t>not credible</a:t>
            </a:r>
            <a:r>
              <a:rPr lang="en-US" sz="3200" b="1" dirty="0" smtClean="0">
                <a:latin typeface="Montserrat"/>
              </a:rPr>
              <a:t>”</a:t>
            </a:r>
            <a:endParaRPr lang="en-US" sz="3200" b="1" dirty="0">
              <a:latin typeface="Montserrat"/>
            </a:endParaRPr>
          </a:p>
          <a:p>
            <a:pPr marL="0" indent="0">
              <a:buNone/>
            </a:pPr>
            <a:endParaRPr lang="en-US" dirty="0"/>
          </a:p>
          <a:p>
            <a:endParaRPr lang="en-US" dirty="0"/>
          </a:p>
        </p:txBody>
      </p:sp>
    </p:spTree>
    <p:extLst>
      <p:ext uri="{BB962C8B-B14F-4D97-AF65-F5344CB8AC3E}">
        <p14:creationId xmlns:p14="http://schemas.microsoft.com/office/powerpoint/2010/main" val="38815717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34995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302268-4488-41D0-817D-C8C34770399C}"/>
              </a:ext>
            </a:extLst>
          </p:cNvPr>
          <p:cNvSpPr>
            <a:spLocks noGrp="1"/>
          </p:cNvSpPr>
          <p:nvPr>
            <p:ph type="title"/>
          </p:nvPr>
        </p:nvSpPr>
        <p:spPr/>
        <p:txBody>
          <a:bodyPr/>
          <a:lstStyle/>
          <a:p>
            <a:r>
              <a:rPr lang="en-US" dirty="0"/>
              <a:t>Replicability in historic context</a:t>
            </a:r>
          </a:p>
        </p:txBody>
      </p:sp>
      <p:sp>
        <p:nvSpPr>
          <p:cNvPr id="5" name="Text Placeholder 4">
            <a:extLst>
              <a:ext uri="{FF2B5EF4-FFF2-40B4-BE49-F238E27FC236}">
                <a16:creationId xmlns:a16="http://schemas.microsoft.com/office/drawing/2014/main" id="{9EFFA602-B2B7-4E52-82F2-6684B37BB8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131421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AF16-65D8-4269-86C3-9804ED1DEB03}"/>
              </a:ext>
            </a:extLst>
          </p:cNvPr>
          <p:cNvSpPr>
            <a:spLocks noGrp="1"/>
          </p:cNvSpPr>
          <p:nvPr>
            <p:ph type="title"/>
          </p:nvPr>
        </p:nvSpPr>
        <p:spPr/>
        <p:txBody>
          <a:bodyPr/>
          <a:lstStyle/>
          <a:p>
            <a:r>
              <a:rPr lang="en-US" dirty="0"/>
              <a:t>Replicability in historic context</a:t>
            </a:r>
          </a:p>
        </p:txBody>
      </p:sp>
      <p:sp>
        <p:nvSpPr>
          <p:cNvPr id="3" name="Content Placeholder 2">
            <a:extLst>
              <a:ext uri="{FF2B5EF4-FFF2-40B4-BE49-F238E27FC236}">
                <a16:creationId xmlns:a16="http://schemas.microsoft.com/office/drawing/2014/main" id="{C18276DA-CA2B-49CD-A52F-1D6DF0ABBA44}"/>
              </a:ext>
            </a:extLst>
          </p:cNvPr>
          <p:cNvSpPr>
            <a:spLocks noGrp="1"/>
          </p:cNvSpPr>
          <p:nvPr>
            <p:ph idx="1"/>
          </p:nvPr>
        </p:nvSpPr>
        <p:spPr/>
        <p:txBody>
          <a:bodyPr/>
          <a:lstStyle/>
          <a:p>
            <a:pPr marL="0" indent="0">
              <a:buNone/>
            </a:pPr>
            <a:r>
              <a:rPr lang="en-US" dirty="0"/>
              <a:t>How to establish provenance of results</a:t>
            </a:r>
          </a:p>
          <a:p>
            <a:r>
              <a:rPr lang="en-US" dirty="0"/>
              <a:t>Citing </a:t>
            </a:r>
          </a:p>
          <a:p>
            <a:pPr lvl="1"/>
            <a:r>
              <a:rPr lang="en-US" dirty="0"/>
              <a:t>Books</a:t>
            </a:r>
          </a:p>
          <a:p>
            <a:pPr lvl="1"/>
            <a:r>
              <a:rPr lang="en-US" dirty="0"/>
              <a:t>Tables in compendia</a:t>
            </a:r>
          </a:p>
          <a:p>
            <a:pPr lvl="1"/>
            <a:r>
              <a:rPr lang="en-US" dirty="0"/>
              <a:t>Statistical handbooks</a:t>
            </a:r>
          </a:p>
          <a:p>
            <a:r>
              <a:rPr lang="en-US" dirty="0"/>
              <a:t>Math done by hand!</a:t>
            </a:r>
          </a:p>
          <a:p>
            <a:r>
              <a:rPr lang="en-US" dirty="0"/>
              <a:t>Much use of public statistics</a:t>
            </a:r>
          </a:p>
          <a:p>
            <a:endParaRPr lang="en-US" dirty="0"/>
          </a:p>
        </p:txBody>
      </p:sp>
    </p:spTree>
    <p:extLst>
      <p:ext uri="{BB962C8B-B14F-4D97-AF65-F5344CB8AC3E}">
        <p14:creationId xmlns:p14="http://schemas.microsoft.com/office/powerpoint/2010/main" val="71176340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ECA0-074C-4B03-AD7C-29E7AA933D8B}"/>
              </a:ext>
            </a:extLst>
          </p:cNvPr>
          <p:cNvSpPr>
            <a:spLocks noGrp="1"/>
          </p:cNvSpPr>
          <p:nvPr>
            <p:ph type="title"/>
          </p:nvPr>
        </p:nvSpPr>
        <p:spPr/>
        <p:txBody>
          <a:bodyPr/>
          <a:lstStyle/>
          <a:p>
            <a:r>
              <a:rPr lang="en-US" dirty="0"/>
              <a:t>Long drought?</a:t>
            </a:r>
          </a:p>
        </p:txBody>
      </p:sp>
      <p:sp>
        <p:nvSpPr>
          <p:cNvPr id="3" name="Content Placeholder 2">
            <a:extLst>
              <a:ext uri="{FF2B5EF4-FFF2-40B4-BE49-F238E27FC236}">
                <a16:creationId xmlns:a16="http://schemas.microsoft.com/office/drawing/2014/main" id="{EEA4D351-9CF7-4D77-A898-71217DDF6B39}"/>
              </a:ext>
            </a:extLst>
          </p:cNvPr>
          <p:cNvSpPr>
            <a:spLocks noGrp="1"/>
          </p:cNvSpPr>
          <p:nvPr>
            <p:ph idx="1"/>
          </p:nvPr>
        </p:nvSpPr>
        <p:spPr/>
        <p:txBody>
          <a:bodyPr/>
          <a:lstStyle/>
          <a:p>
            <a:r>
              <a:rPr lang="en-US" dirty="0"/>
              <a:t>Return to this topic </a:t>
            </a:r>
          </a:p>
          <a:p>
            <a:pPr lvl="1"/>
            <a:r>
              <a:rPr lang="en-US" dirty="0"/>
              <a:t>Dewald </a:t>
            </a:r>
            <a:r>
              <a:rPr lang="en-US" dirty="0" err="1"/>
              <a:t>Thursby</a:t>
            </a:r>
            <a:r>
              <a:rPr lang="en-US" dirty="0"/>
              <a:t> Anderson, AER 1986 (policy at JMCB)</a:t>
            </a:r>
          </a:p>
          <a:p>
            <a:pPr lvl="1"/>
            <a:r>
              <a:rPr lang="en-US" dirty="0"/>
              <a:t>Implementation of data availability policy at AEA (2003/2005)</a:t>
            </a:r>
          </a:p>
          <a:p>
            <a:pPr lvl="1"/>
            <a:r>
              <a:rPr lang="en-US" dirty="0"/>
              <a:t>McCullough </a:t>
            </a:r>
            <a:r>
              <a:rPr lang="en-US" dirty="0" err="1"/>
              <a:t>McGeary</a:t>
            </a:r>
            <a:r>
              <a:rPr lang="en-US" dirty="0"/>
              <a:t> Harrison, JMCB 2006</a:t>
            </a:r>
          </a:p>
          <a:p>
            <a:pPr lvl="1"/>
            <a:endParaRPr lang="en-US" dirty="0"/>
          </a:p>
        </p:txBody>
      </p:sp>
    </p:spTree>
    <p:extLst>
      <p:ext uri="{BB962C8B-B14F-4D97-AF65-F5344CB8AC3E}">
        <p14:creationId xmlns:p14="http://schemas.microsoft.com/office/powerpoint/2010/main" val="3677710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Scholarly Communications are Meant to Communicate</a:t>
            </a:r>
            <a:endParaRPr lang="en-US" dirty="0"/>
          </a:p>
        </p:txBody>
      </p:sp>
      <p:sp>
        <p:nvSpPr>
          <p:cNvPr id="3" name="Content Placeholder 2"/>
          <p:cNvSpPr>
            <a:spLocks noGrp="1"/>
          </p:cNvSpPr>
          <p:nvPr>
            <p:ph idx="1"/>
          </p:nvPr>
        </p:nvSpPr>
        <p:spPr/>
        <p:txBody>
          <a:bodyPr>
            <a:normAutofit lnSpcReduction="10000"/>
          </a:bodyPr>
          <a:lstStyle/>
          <a:p>
            <a:r>
              <a:rPr lang="en-US" dirty="0" smtClean="0"/>
              <a:t>In the 17</a:t>
            </a:r>
            <a:r>
              <a:rPr lang="en-US" baseline="30000" dirty="0" smtClean="0"/>
              <a:t>th</a:t>
            </a:r>
            <a:r>
              <a:rPr lang="en-US" dirty="0" smtClean="0"/>
              <a:t> century, scholars communicated by letter exchange</a:t>
            </a:r>
          </a:p>
          <a:p>
            <a:r>
              <a:rPr lang="en-US" dirty="0" smtClean="0"/>
              <a:t>Collections of letters + editing became the first journals</a:t>
            </a:r>
          </a:p>
          <a:p>
            <a:r>
              <a:rPr lang="en-US" dirty="0" smtClean="0"/>
              <a:t>Peer review was incorporated</a:t>
            </a:r>
          </a:p>
          <a:p>
            <a:r>
              <a:rPr lang="en-US" dirty="0" smtClean="0"/>
              <a:t>But the review of a manuscript by an editor and two peers cannot possibly be equivalent to a full vetting</a:t>
            </a:r>
          </a:p>
          <a:p>
            <a:r>
              <a:rPr lang="en-US" dirty="0" smtClean="0"/>
              <a:t>Rather, the back and forth in the pages of academic journals IS the discourse</a:t>
            </a:r>
          </a:p>
          <a:p>
            <a:r>
              <a:rPr lang="en-US" dirty="0" smtClean="0"/>
              <a:t>In this view (also </a:t>
            </a:r>
            <a:r>
              <a:rPr lang="en-US" dirty="0" err="1" smtClean="0"/>
              <a:t>Hamermesh</a:t>
            </a:r>
            <a:r>
              <a:rPr lang="en-US" dirty="0" smtClean="0"/>
              <a:t>, 2007) bad publications (including those that do not privately replicate) die out, good publications withstand those tests</a:t>
            </a:r>
            <a:endParaRPr lang="en-US" dirty="0"/>
          </a:p>
        </p:txBody>
      </p:sp>
    </p:spTree>
    <p:extLst>
      <p:ext uri="{BB962C8B-B14F-4D97-AF65-F5344CB8AC3E}">
        <p14:creationId xmlns:p14="http://schemas.microsoft.com/office/powerpoint/2010/main" val="17768530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694F54-9C04-4F7C-AE30-EC130C24D995}"/>
              </a:ext>
            </a:extLst>
          </p:cNvPr>
          <p:cNvSpPr>
            <a:spLocks noGrp="1"/>
          </p:cNvSpPr>
          <p:nvPr>
            <p:ph type="title"/>
          </p:nvPr>
        </p:nvSpPr>
        <p:spPr/>
        <p:txBody>
          <a:bodyPr/>
          <a:lstStyle/>
          <a:p>
            <a:r>
              <a:rPr lang="en-US" dirty="0"/>
              <a:t>Definitions</a:t>
            </a:r>
          </a:p>
        </p:txBody>
      </p:sp>
      <p:sp>
        <p:nvSpPr>
          <p:cNvPr id="5" name="Text Placeholder 4">
            <a:extLst>
              <a:ext uri="{FF2B5EF4-FFF2-40B4-BE49-F238E27FC236}">
                <a16:creationId xmlns:a16="http://schemas.microsoft.com/office/drawing/2014/main" id="{0E108743-115E-46FE-85A3-09E498A7825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91895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7C2C-751F-4F92-94B4-EC564B9C430D}"/>
              </a:ext>
            </a:extLst>
          </p:cNvPr>
          <p:cNvSpPr>
            <a:spLocks noGrp="1"/>
          </p:cNvSpPr>
          <p:nvPr>
            <p:ph type="title"/>
          </p:nvPr>
        </p:nvSpPr>
        <p:spPr/>
        <p:txBody>
          <a:bodyPr/>
          <a:lstStyle/>
          <a:p>
            <a:r>
              <a:rPr lang="en-US" dirty="0"/>
              <a:t>Replicability and Reproducibility</a:t>
            </a:r>
          </a:p>
        </p:txBody>
      </p:sp>
      <p:sp>
        <p:nvSpPr>
          <p:cNvPr id="3" name="Content Placeholder 2">
            <a:extLst>
              <a:ext uri="{FF2B5EF4-FFF2-40B4-BE49-F238E27FC236}">
                <a16:creationId xmlns:a16="http://schemas.microsoft.com/office/drawing/2014/main" id="{12FFD183-B256-4063-84CF-F81C87D73EB1}"/>
              </a:ext>
            </a:extLst>
          </p:cNvPr>
          <p:cNvSpPr>
            <a:spLocks noGrp="1"/>
          </p:cNvSpPr>
          <p:nvPr>
            <p:ph idx="1"/>
          </p:nvPr>
        </p:nvSpPr>
        <p:spPr/>
        <p:txBody>
          <a:bodyPr/>
          <a:lstStyle/>
          <a:p>
            <a:r>
              <a:rPr lang="en-US" dirty="0"/>
              <a:t>Reproducibility </a:t>
            </a:r>
            <a:br>
              <a:rPr lang="en-US" dirty="0"/>
            </a:br>
            <a:r>
              <a:rPr lang="en-US" sz="2000" dirty="0">
                <a:solidFill>
                  <a:schemeClr val="bg2">
                    <a:lumMod val="75000"/>
                  </a:schemeClr>
                </a:solidFill>
              </a:rPr>
              <a:t>(“narrow” in J </a:t>
            </a:r>
            <a:r>
              <a:rPr lang="en-US" sz="2000" dirty="0" err="1">
                <a:solidFill>
                  <a:schemeClr val="bg2">
                    <a:lumMod val="75000"/>
                  </a:schemeClr>
                </a:solidFill>
              </a:rPr>
              <a:t>Appl</a:t>
            </a:r>
            <a:r>
              <a:rPr lang="en-US" sz="2000" dirty="0">
                <a:solidFill>
                  <a:schemeClr val="bg2">
                    <a:lumMod val="75000"/>
                  </a:schemeClr>
                </a:solidFill>
              </a:rPr>
              <a:t> Econometrics, “pure replication” </a:t>
            </a:r>
            <a:r>
              <a:rPr lang="en-US" sz="2000" dirty="0" err="1" smtClean="0">
                <a:solidFill>
                  <a:schemeClr val="bg2">
                    <a:lumMod val="75000"/>
                  </a:schemeClr>
                </a:solidFill>
              </a:rPr>
              <a:t>Hamermesh</a:t>
            </a:r>
            <a:r>
              <a:rPr lang="en-US" sz="2000" dirty="0" smtClean="0">
                <a:solidFill>
                  <a:schemeClr val="bg2">
                    <a:lumMod val="75000"/>
                  </a:schemeClr>
                </a:solidFill>
              </a:rPr>
              <a:t> (2007), </a:t>
            </a:r>
            <a:r>
              <a:rPr lang="en-US" sz="2000" dirty="0">
                <a:solidFill>
                  <a:schemeClr val="bg2">
                    <a:lumMod val="75000"/>
                  </a:schemeClr>
                </a:solidFill>
              </a:rPr>
              <a:t>sometimes called “replicability”)</a:t>
            </a:r>
            <a:endParaRPr lang="en-US" dirty="0">
              <a:solidFill>
                <a:schemeClr val="bg2">
                  <a:lumMod val="75000"/>
                </a:schemeClr>
              </a:solidFill>
            </a:endParaRPr>
          </a:p>
          <a:p>
            <a:pPr lvl="1"/>
            <a:r>
              <a:rPr lang="en-US" dirty="0"/>
              <a:t>Same data, same code</a:t>
            </a:r>
          </a:p>
          <a:p>
            <a:pPr lvl="1"/>
            <a:r>
              <a:rPr lang="en-US" dirty="0"/>
              <a:t>[Programming] aspects of a “unit test”</a:t>
            </a:r>
          </a:p>
          <a:p>
            <a:r>
              <a:rPr lang="en-US" dirty="0"/>
              <a:t>Replicability</a:t>
            </a:r>
            <a:br>
              <a:rPr lang="en-US" dirty="0"/>
            </a:br>
            <a:r>
              <a:rPr lang="en-US" sz="2000" dirty="0">
                <a:solidFill>
                  <a:schemeClr val="bg2">
                    <a:lumMod val="75000"/>
                  </a:schemeClr>
                </a:solidFill>
              </a:rPr>
              <a:t>(“wide” in J </a:t>
            </a:r>
            <a:r>
              <a:rPr lang="en-US" sz="2000" dirty="0" err="1">
                <a:solidFill>
                  <a:schemeClr val="bg2">
                    <a:lumMod val="75000"/>
                  </a:schemeClr>
                </a:solidFill>
              </a:rPr>
              <a:t>Appl</a:t>
            </a:r>
            <a:r>
              <a:rPr lang="en-US" sz="2000" dirty="0">
                <a:solidFill>
                  <a:schemeClr val="bg2">
                    <a:lumMod val="75000"/>
                  </a:schemeClr>
                </a:solidFill>
              </a:rPr>
              <a:t> Econometrics, “scientific replication” </a:t>
            </a:r>
            <a:r>
              <a:rPr lang="en-US" sz="2000" dirty="0" err="1" smtClean="0">
                <a:solidFill>
                  <a:schemeClr val="bg2">
                    <a:lumMod val="75000"/>
                  </a:schemeClr>
                </a:solidFill>
              </a:rPr>
              <a:t>Hamermesh</a:t>
            </a:r>
            <a:r>
              <a:rPr lang="en-US" sz="2000" dirty="0" smtClean="0">
                <a:solidFill>
                  <a:schemeClr val="bg2">
                    <a:lumMod val="75000"/>
                  </a:schemeClr>
                </a:solidFill>
              </a:rPr>
              <a:t> (2007), </a:t>
            </a:r>
            <a:r>
              <a:rPr lang="en-US" sz="2000" dirty="0">
                <a:solidFill>
                  <a:schemeClr val="bg2">
                    <a:lumMod val="75000"/>
                  </a:schemeClr>
                </a:solidFill>
              </a:rPr>
              <a:t>sometimes called “reproducibility”)</a:t>
            </a:r>
            <a:endParaRPr lang="en-US" dirty="0"/>
          </a:p>
          <a:p>
            <a:pPr lvl="1"/>
            <a:r>
              <a:rPr lang="en-US" dirty="0"/>
              <a:t>Different data</a:t>
            </a:r>
            <a:r>
              <a:rPr lang="en-US" sz="1800" dirty="0"/>
              <a:t> and/or</a:t>
            </a:r>
            <a:endParaRPr lang="en-US" dirty="0"/>
          </a:p>
          <a:p>
            <a:pPr lvl="1"/>
            <a:r>
              <a:rPr lang="en-US" dirty="0"/>
              <a:t>Different implementation  </a:t>
            </a:r>
            <a:r>
              <a:rPr lang="en-US" sz="1800" dirty="0"/>
              <a:t>and/or</a:t>
            </a:r>
            <a:endParaRPr lang="en-US" dirty="0"/>
          </a:p>
          <a:p>
            <a:pPr lvl="1"/>
            <a:r>
              <a:rPr lang="en-US" dirty="0"/>
              <a:t>Different assumptions? </a:t>
            </a:r>
          </a:p>
        </p:txBody>
      </p:sp>
      <p:sp>
        <p:nvSpPr>
          <p:cNvPr id="4" name="TextBox 3">
            <a:extLst>
              <a:ext uri="{FF2B5EF4-FFF2-40B4-BE49-F238E27FC236}">
                <a16:creationId xmlns:a16="http://schemas.microsoft.com/office/drawing/2014/main" id="{C3459C03-A1C4-41F8-92DA-E23010C27E7A}"/>
              </a:ext>
            </a:extLst>
          </p:cNvPr>
          <p:cNvSpPr txBox="1"/>
          <p:nvPr/>
        </p:nvSpPr>
        <p:spPr>
          <a:xfrm>
            <a:off x="7931150" y="1321356"/>
            <a:ext cx="3359150" cy="369332"/>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r>
              <a:rPr lang="en-US" dirty="0" err="1"/>
              <a:t>Bollen</a:t>
            </a:r>
            <a:r>
              <a:rPr lang="en-US" dirty="0"/>
              <a:t> et al (2015), NSF Report</a:t>
            </a:r>
          </a:p>
        </p:txBody>
      </p:sp>
    </p:spTree>
    <p:extLst>
      <p:ext uri="{BB962C8B-B14F-4D97-AF65-F5344CB8AC3E}">
        <p14:creationId xmlns:p14="http://schemas.microsoft.com/office/powerpoint/2010/main" val="128309412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ABFE-7893-4168-BDE7-E5FF4531A63F}"/>
              </a:ext>
            </a:extLst>
          </p:cNvPr>
          <p:cNvSpPr>
            <a:spLocks noGrp="1"/>
          </p:cNvSpPr>
          <p:nvPr>
            <p:ph type="title"/>
          </p:nvPr>
        </p:nvSpPr>
        <p:spPr/>
        <p:txBody>
          <a:bodyPr/>
          <a:lstStyle/>
          <a:p>
            <a:r>
              <a:rPr lang="en-US" dirty="0"/>
              <a:t>Purpose of replication archives</a:t>
            </a:r>
          </a:p>
        </p:txBody>
      </p:sp>
      <p:sp>
        <p:nvSpPr>
          <p:cNvPr id="3" name="Content Placeholder 2">
            <a:extLst>
              <a:ext uri="{FF2B5EF4-FFF2-40B4-BE49-F238E27FC236}">
                <a16:creationId xmlns:a16="http://schemas.microsoft.com/office/drawing/2014/main" id="{A8EBCA26-9C69-4DEC-B27D-FE44D4221D90}"/>
              </a:ext>
            </a:extLst>
          </p:cNvPr>
          <p:cNvSpPr>
            <a:spLocks noGrp="1"/>
          </p:cNvSpPr>
          <p:nvPr>
            <p:ph idx="1"/>
          </p:nvPr>
        </p:nvSpPr>
        <p:spPr/>
        <p:txBody>
          <a:bodyPr/>
          <a:lstStyle/>
          <a:p>
            <a:r>
              <a:rPr lang="en-US" dirty="0"/>
              <a:t>To be able to verify that the “recipe” did produce the results published (log)</a:t>
            </a:r>
          </a:p>
          <a:p>
            <a:r>
              <a:rPr lang="en-US" dirty="0"/>
              <a:t>To be able to verify that the “recipe” can be used by others to produce the same results (reproducibility)</a:t>
            </a:r>
          </a:p>
          <a:p>
            <a:r>
              <a:rPr lang="en-US" dirty="0"/>
              <a:t>To allow others to leverage and to build on prior work (re-use, efficiency)</a:t>
            </a:r>
          </a:p>
          <a:p>
            <a:r>
              <a:rPr lang="en-US"/>
              <a:t>“</a:t>
            </a:r>
            <a:r>
              <a:rPr lang="en-US" dirty="0"/>
              <a:t>threat of replication provides an incentive for careful </a:t>
            </a:r>
            <a:r>
              <a:rPr lang="en-US"/>
              <a:t>empirical research” (MMH)</a:t>
            </a:r>
            <a:endParaRPr lang="en-US" dirty="0"/>
          </a:p>
        </p:txBody>
      </p:sp>
    </p:spTree>
    <p:extLst>
      <p:ext uri="{BB962C8B-B14F-4D97-AF65-F5344CB8AC3E}">
        <p14:creationId xmlns:p14="http://schemas.microsoft.com/office/powerpoint/2010/main" val="64828482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1763-EC14-43FB-9C03-CD11EA1FAD98}"/>
              </a:ext>
            </a:extLst>
          </p:cNvPr>
          <p:cNvSpPr>
            <a:spLocks noGrp="1"/>
          </p:cNvSpPr>
          <p:nvPr>
            <p:ph type="title"/>
          </p:nvPr>
        </p:nvSpPr>
        <p:spPr/>
        <p:txBody>
          <a:bodyPr/>
          <a:lstStyle/>
          <a:p>
            <a:r>
              <a:rPr lang="en-US" dirty="0"/>
              <a:t>Key ingredients</a:t>
            </a:r>
          </a:p>
        </p:txBody>
      </p:sp>
      <p:sp>
        <p:nvSpPr>
          <p:cNvPr id="3" name="Content Placeholder 2">
            <a:extLst>
              <a:ext uri="{FF2B5EF4-FFF2-40B4-BE49-F238E27FC236}">
                <a16:creationId xmlns:a16="http://schemas.microsoft.com/office/drawing/2014/main" id="{52CF1A39-D95F-4E37-A3D4-402F8B94D770}"/>
              </a:ext>
            </a:extLst>
          </p:cNvPr>
          <p:cNvSpPr>
            <a:spLocks noGrp="1"/>
          </p:cNvSpPr>
          <p:nvPr>
            <p:ph idx="1"/>
          </p:nvPr>
        </p:nvSpPr>
        <p:spPr/>
        <p:txBody>
          <a:bodyPr>
            <a:normAutofit/>
          </a:bodyPr>
          <a:lstStyle/>
          <a:p>
            <a:r>
              <a:rPr lang="en-US" sz="3600" dirty="0"/>
              <a:t>Clear </a:t>
            </a:r>
            <a:r>
              <a:rPr lang="en-US" sz="3600" b="1" dirty="0">
                <a:solidFill>
                  <a:schemeClr val="accent1">
                    <a:lumMod val="75000"/>
                  </a:schemeClr>
                </a:solidFill>
              </a:rPr>
              <a:t>data provenance</a:t>
            </a:r>
          </a:p>
          <a:p>
            <a:r>
              <a:rPr lang="en-US" sz="3600" b="1" dirty="0">
                <a:solidFill>
                  <a:schemeClr val="accent6">
                    <a:lumMod val="75000"/>
                  </a:schemeClr>
                </a:solidFill>
              </a:rPr>
              <a:t>Accessible</a:t>
            </a:r>
            <a:r>
              <a:rPr lang="en-US" sz="3600" dirty="0"/>
              <a:t> data</a:t>
            </a:r>
          </a:p>
          <a:p>
            <a:r>
              <a:rPr lang="en-US" sz="3600" dirty="0"/>
              <a:t>Well-structured, comprehensible, </a:t>
            </a:r>
            <a:r>
              <a:rPr lang="en-US" sz="3600" b="1" dirty="0">
                <a:solidFill>
                  <a:schemeClr val="accent4">
                    <a:lumMod val="60000"/>
                    <a:lumOff val="40000"/>
                  </a:schemeClr>
                </a:solidFill>
              </a:rPr>
              <a:t>functioning</a:t>
            </a:r>
            <a:r>
              <a:rPr lang="en-US" sz="3600" dirty="0"/>
              <a:t> programs</a:t>
            </a:r>
          </a:p>
          <a:p>
            <a:r>
              <a:rPr lang="en-US" sz="3600" dirty="0"/>
              <a:t>Available </a:t>
            </a:r>
            <a:r>
              <a:rPr lang="en-US" sz="3600" b="1" dirty="0">
                <a:solidFill>
                  <a:srgbClr val="00B0F0"/>
                </a:solidFill>
              </a:rPr>
              <a:t>without any additional information </a:t>
            </a:r>
            <a:r>
              <a:rPr lang="en-US" sz="3600" dirty="0"/>
              <a:t>or help from the authors</a:t>
            </a:r>
          </a:p>
        </p:txBody>
      </p:sp>
    </p:spTree>
    <p:extLst>
      <p:ext uri="{BB962C8B-B14F-4D97-AF65-F5344CB8AC3E}">
        <p14:creationId xmlns:p14="http://schemas.microsoft.com/office/powerpoint/2010/main" val="110019969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B6DC9-948A-4790-9F43-E2687C27E44A}"/>
              </a:ext>
            </a:extLst>
          </p:cNvPr>
          <p:cNvSpPr>
            <a:spLocks noGrp="1"/>
          </p:cNvSpPr>
          <p:nvPr>
            <p:ph type="title"/>
          </p:nvPr>
        </p:nvSpPr>
        <p:spPr/>
        <p:txBody>
          <a:bodyPr/>
          <a:lstStyle/>
          <a:p>
            <a:r>
              <a:rPr lang="en-US" dirty="0"/>
              <a:t>Problems… old</a:t>
            </a:r>
          </a:p>
        </p:txBody>
      </p:sp>
      <p:sp>
        <p:nvSpPr>
          <p:cNvPr id="5" name="Text Placeholder 4">
            <a:extLst>
              <a:ext uri="{FF2B5EF4-FFF2-40B4-BE49-F238E27FC236}">
                <a16:creationId xmlns:a16="http://schemas.microsoft.com/office/drawing/2014/main" id="{55934B8E-358E-4306-A9A3-5A5DBB5C0D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786700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ext uri="{D42A27DB-BD31-4B8C-83A1-F6EECF244321}">
                <p14:modId xmlns:p14="http://schemas.microsoft.com/office/powerpoint/2010/main" val="1748781641"/>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3364006">
                  <a:extLst>
                    <a:ext uri="{9D8B030D-6E8A-4147-A177-3AD203B41FA5}">
                      <a16:colId xmlns:a16="http://schemas.microsoft.com/office/drawing/2014/main" val="2413352468"/>
                    </a:ext>
                  </a:extLst>
                </a:gridCol>
                <a:gridCol w="1102659">
                  <a:extLst>
                    <a:ext uri="{9D8B030D-6E8A-4147-A177-3AD203B41FA5}">
                      <a16:colId xmlns:a16="http://schemas.microsoft.com/office/drawing/2014/main" val="200168760"/>
                    </a:ext>
                  </a:extLst>
                </a:gridCol>
                <a:gridCol w="3334870">
                  <a:extLst>
                    <a:ext uri="{9D8B030D-6E8A-4147-A177-3AD203B41FA5}">
                      <a16:colId xmlns:a16="http://schemas.microsoft.com/office/drawing/2014/main" val="3288696754"/>
                    </a:ext>
                  </a:extLst>
                </a:gridCol>
                <a:gridCol w="2714065">
                  <a:extLst>
                    <a:ext uri="{9D8B030D-6E8A-4147-A177-3AD203B41FA5}">
                      <a16:colId xmlns:a16="http://schemas.microsoft.com/office/drawing/2014/main" val="3813918256"/>
                    </a:ext>
                  </a:extLst>
                </a:gridCol>
              </a:tblGrid>
              <a:tr h="370840">
                <a:tc>
                  <a:txBody>
                    <a:bodyPr/>
                    <a:lstStyle/>
                    <a:p>
                      <a:r>
                        <a:rPr lang="en-US" dirty="0"/>
                        <a:t>Authors</a:t>
                      </a:r>
                    </a:p>
                  </a:txBody>
                  <a:tcPr/>
                </a:tc>
                <a:tc>
                  <a:txBody>
                    <a:bodyPr/>
                    <a:lstStyle/>
                    <a:p>
                      <a:r>
                        <a:rPr lang="en-US" dirty="0"/>
                        <a:t>Year</a:t>
                      </a:r>
                    </a:p>
                  </a:txBody>
                  <a:tcPr/>
                </a:tc>
                <a:tc>
                  <a:txBody>
                    <a:bodyPr/>
                    <a:lstStyle/>
                    <a:p>
                      <a:r>
                        <a:rPr lang="en-US" dirty="0"/>
                        <a:t>Replication success</a:t>
                      </a:r>
                    </a:p>
                  </a:txBody>
                  <a:tcPr/>
                </a:tc>
                <a:tc>
                  <a:txBody>
                    <a:bodyPr/>
                    <a:lstStyle/>
                    <a:p>
                      <a:r>
                        <a:rPr lang="en-US" dirty="0"/>
                        <a:t>Field</a:t>
                      </a:r>
                    </a:p>
                  </a:txBody>
                  <a:tcPr/>
                </a:tc>
                <a:extLst>
                  <a:ext uri="{0D108BD9-81ED-4DB2-BD59-A6C34878D82A}">
                    <a16:rowId xmlns:a16="http://schemas.microsoft.com/office/drawing/2014/main" val="1984754388"/>
                  </a:ext>
                </a:extLst>
              </a:tr>
              <a:tr h="370840">
                <a:tc>
                  <a:txBody>
                    <a:bodyPr/>
                    <a:lstStyle/>
                    <a:p>
                      <a:r>
                        <a:rPr lang="en-US" dirty="0"/>
                        <a:t>Dewald </a:t>
                      </a:r>
                      <a:r>
                        <a:rPr lang="en-US" dirty="0" err="1"/>
                        <a:t>Thursby</a:t>
                      </a:r>
                      <a:r>
                        <a:rPr lang="en-US" dirty="0"/>
                        <a:t> Anderson</a:t>
                      </a:r>
                    </a:p>
                  </a:txBody>
                  <a:tcPr/>
                </a:tc>
                <a:tc>
                  <a:txBody>
                    <a:bodyPr/>
                    <a:lstStyle/>
                    <a:p>
                      <a:r>
                        <a:rPr lang="en-US" dirty="0"/>
                        <a:t>1986</a:t>
                      </a:r>
                    </a:p>
                  </a:txBody>
                  <a:tcPr/>
                </a:tc>
                <a:tc>
                  <a:txBody>
                    <a:bodyPr/>
                    <a:lstStyle/>
                    <a:p>
                      <a:r>
                        <a:rPr lang="en-US" dirty="0"/>
                        <a:t>2/54 = 3.7%</a:t>
                      </a:r>
                    </a:p>
                  </a:txBody>
                  <a:tcPr/>
                </a:tc>
                <a:tc>
                  <a:txBody>
                    <a:bodyPr/>
                    <a:lstStyle/>
                    <a:p>
                      <a:r>
                        <a:rPr lang="en-US" dirty="0"/>
                        <a:t>Economics</a:t>
                      </a:r>
                    </a:p>
                  </a:txBody>
                  <a:tcPr/>
                </a:tc>
                <a:extLst>
                  <a:ext uri="{0D108BD9-81ED-4DB2-BD59-A6C34878D82A}">
                    <a16:rowId xmlns:a16="http://schemas.microsoft.com/office/drawing/2014/main" val="2302359468"/>
                  </a:ext>
                </a:extLst>
              </a:tr>
              <a:tr h="370840">
                <a:tc>
                  <a:txBody>
                    <a:bodyPr/>
                    <a:lstStyle/>
                    <a:p>
                      <a:r>
                        <a:rPr lang="en-US" dirty="0"/>
                        <a:t>McCullough </a:t>
                      </a:r>
                      <a:r>
                        <a:rPr lang="en-US" dirty="0" err="1"/>
                        <a:t>McGeary</a:t>
                      </a:r>
                      <a:r>
                        <a:rPr lang="en-US" dirty="0"/>
                        <a:t> Harrison</a:t>
                      </a:r>
                    </a:p>
                  </a:txBody>
                  <a:tcPr/>
                </a:tc>
                <a:tc>
                  <a:txBody>
                    <a:bodyPr/>
                    <a:lstStyle/>
                    <a:p>
                      <a:r>
                        <a:rPr lang="en-US" dirty="0"/>
                        <a:t>2006</a:t>
                      </a:r>
                    </a:p>
                  </a:txBody>
                  <a:tcPr/>
                </a:tc>
                <a:tc>
                  <a:txBody>
                    <a:bodyPr/>
                    <a:lstStyle/>
                    <a:p>
                      <a:r>
                        <a:rPr lang="en-US" dirty="0"/>
                        <a:t>14/62 = 22% or 14/186 = 7.5%</a:t>
                      </a:r>
                    </a:p>
                  </a:txBody>
                  <a:tcPr/>
                </a:tc>
                <a:tc>
                  <a:txBody>
                    <a:bodyPr/>
                    <a:lstStyle/>
                    <a:p>
                      <a:r>
                        <a:rPr lang="en-US" dirty="0"/>
                        <a:t>Economics</a:t>
                      </a:r>
                    </a:p>
                  </a:txBody>
                  <a:tcPr/>
                </a:tc>
                <a:extLst>
                  <a:ext uri="{0D108BD9-81ED-4DB2-BD59-A6C34878D82A}">
                    <a16:rowId xmlns:a16="http://schemas.microsoft.com/office/drawing/2014/main" val="48199338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2194461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8453544"/>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66491037"/>
                  </a:ext>
                </a:extLst>
              </a:tr>
            </a:tbl>
          </a:graphicData>
        </a:graphic>
      </p:graphicFrame>
    </p:spTree>
    <p:extLst>
      <p:ext uri="{BB962C8B-B14F-4D97-AF65-F5344CB8AC3E}">
        <p14:creationId xmlns:p14="http://schemas.microsoft.com/office/powerpoint/2010/main" val="221917093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p:txBody>
          <a:bodyPr/>
          <a:lstStyle/>
          <a:p>
            <a:r>
              <a:rPr lang="en-US" dirty="0"/>
              <a:t>Requesting copies of code</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ext uri="{D42A27DB-BD31-4B8C-83A1-F6EECF244321}">
                <p14:modId xmlns:p14="http://schemas.microsoft.com/office/powerpoint/2010/main" val="4058657265"/>
              </p:ext>
            </p:extLst>
          </p:nvPr>
        </p:nvGraphicFramePr>
        <p:xfrm>
          <a:off x="822960" y="3159749"/>
          <a:ext cx="10515600" cy="1483360"/>
        </p:xfrm>
        <a:graphic>
          <a:graphicData uri="http://schemas.openxmlformats.org/drawingml/2006/table">
            <a:tbl>
              <a:tblPr firstRow="1" bandRow="1">
                <a:tableStyleId>{5C22544A-7EE6-4342-B048-85BDC9FD1C3A}</a:tableStyleId>
              </a:tblPr>
              <a:tblGrid>
                <a:gridCol w="3364006">
                  <a:extLst>
                    <a:ext uri="{9D8B030D-6E8A-4147-A177-3AD203B41FA5}">
                      <a16:colId xmlns:a16="http://schemas.microsoft.com/office/drawing/2014/main" val="2413352468"/>
                    </a:ext>
                  </a:extLst>
                </a:gridCol>
                <a:gridCol w="1102659">
                  <a:extLst>
                    <a:ext uri="{9D8B030D-6E8A-4147-A177-3AD203B41FA5}">
                      <a16:colId xmlns:a16="http://schemas.microsoft.com/office/drawing/2014/main" val="200168760"/>
                    </a:ext>
                  </a:extLst>
                </a:gridCol>
                <a:gridCol w="3745006">
                  <a:extLst>
                    <a:ext uri="{9D8B030D-6E8A-4147-A177-3AD203B41FA5}">
                      <a16:colId xmlns:a16="http://schemas.microsoft.com/office/drawing/2014/main" val="3288696754"/>
                    </a:ext>
                  </a:extLst>
                </a:gridCol>
                <a:gridCol w="2303929">
                  <a:extLst>
                    <a:ext uri="{9D8B030D-6E8A-4147-A177-3AD203B41FA5}">
                      <a16:colId xmlns:a16="http://schemas.microsoft.com/office/drawing/2014/main" val="3813918256"/>
                    </a:ext>
                  </a:extLst>
                </a:gridCol>
              </a:tblGrid>
              <a:tr h="370840">
                <a:tc>
                  <a:txBody>
                    <a:bodyPr/>
                    <a:lstStyle/>
                    <a:p>
                      <a:r>
                        <a:rPr lang="en-US" dirty="0"/>
                        <a:t>Authors</a:t>
                      </a:r>
                    </a:p>
                  </a:txBody>
                  <a:tcPr/>
                </a:tc>
                <a:tc>
                  <a:txBody>
                    <a:bodyPr/>
                    <a:lstStyle/>
                    <a:p>
                      <a:r>
                        <a:rPr lang="en-US" dirty="0"/>
                        <a:t>Year</a:t>
                      </a:r>
                    </a:p>
                  </a:txBody>
                  <a:tcPr/>
                </a:tc>
                <a:tc>
                  <a:txBody>
                    <a:bodyPr/>
                    <a:lstStyle/>
                    <a:p>
                      <a:r>
                        <a:rPr lang="en-US" dirty="0"/>
                        <a:t>Success (=response received)</a:t>
                      </a:r>
                    </a:p>
                  </a:txBody>
                  <a:tcPr/>
                </a:tc>
                <a:tc>
                  <a:txBody>
                    <a:bodyPr/>
                    <a:lstStyle/>
                    <a:p>
                      <a:r>
                        <a:rPr lang="en-US" dirty="0"/>
                        <a:t>Field</a:t>
                      </a:r>
                    </a:p>
                  </a:txBody>
                  <a:tcPr/>
                </a:tc>
                <a:extLst>
                  <a:ext uri="{0D108BD9-81ED-4DB2-BD59-A6C34878D82A}">
                    <a16:rowId xmlns:a16="http://schemas.microsoft.com/office/drawing/2014/main" val="1984754388"/>
                  </a:ext>
                </a:extLst>
              </a:tr>
              <a:tr h="370840">
                <a:tc>
                  <a:txBody>
                    <a:bodyPr/>
                    <a:lstStyle/>
                    <a:p>
                      <a:r>
                        <a:rPr lang="en-US" dirty="0"/>
                        <a:t>Dewald </a:t>
                      </a:r>
                      <a:r>
                        <a:rPr lang="en-US" dirty="0" err="1"/>
                        <a:t>Thursby</a:t>
                      </a:r>
                      <a:r>
                        <a:rPr lang="en-US" dirty="0"/>
                        <a:t> Anderson</a:t>
                      </a:r>
                    </a:p>
                  </a:txBody>
                  <a:tcPr/>
                </a:tc>
                <a:tc>
                  <a:txBody>
                    <a:bodyPr/>
                    <a:lstStyle/>
                    <a:p>
                      <a:r>
                        <a:rPr lang="en-US" dirty="0"/>
                        <a:t>1986</a:t>
                      </a:r>
                    </a:p>
                  </a:txBody>
                  <a:tcPr/>
                </a:tc>
                <a:tc>
                  <a:txBody>
                    <a:bodyPr/>
                    <a:lstStyle/>
                    <a:p>
                      <a:r>
                        <a:rPr lang="en-US" dirty="0">
                          <a:solidFill>
                            <a:schemeClr val="tx1"/>
                          </a:solidFill>
                        </a:rPr>
                        <a:t>22/62= 35.5%</a:t>
                      </a:r>
                    </a:p>
                  </a:txBody>
                  <a:tcPr/>
                </a:tc>
                <a:tc>
                  <a:txBody>
                    <a:bodyPr/>
                    <a:lstStyle/>
                    <a:p>
                      <a:r>
                        <a:rPr lang="en-US" dirty="0"/>
                        <a:t>Economics</a:t>
                      </a:r>
                    </a:p>
                  </a:txBody>
                  <a:tcPr/>
                </a:tc>
                <a:extLst>
                  <a:ext uri="{0D108BD9-81ED-4DB2-BD59-A6C34878D82A}">
                    <a16:rowId xmlns:a16="http://schemas.microsoft.com/office/drawing/2014/main" val="230235946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4845354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66491037"/>
                  </a:ext>
                </a:extLst>
              </a:tr>
            </a:tbl>
          </a:graphicData>
        </a:graphic>
      </p:graphicFrame>
    </p:spTree>
    <p:extLst>
      <p:ext uri="{BB962C8B-B14F-4D97-AF65-F5344CB8AC3E}">
        <p14:creationId xmlns:p14="http://schemas.microsoft.com/office/powerpoint/2010/main" val="307459292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BD66B-357F-4BDB-A6A3-4D0CFAB80DBC}"/>
              </a:ext>
            </a:extLst>
          </p:cNvPr>
          <p:cNvSpPr>
            <a:spLocks noGrp="1"/>
          </p:cNvSpPr>
          <p:nvPr>
            <p:ph type="title"/>
          </p:nvPr>
        </p:nvSpPr>
        <p:spPr/>
        <p:txBody>
          <a:bodyPr/>
          <a:lstStyle/>
          <a:p>
            <a:r>
              <a:rPr lang="en-US" dirty="0"/>
              <a:t>Moving forward?</a:t>
            </a:r>
          </a:p>
        </p:txBody>
      </p:sp>
      <p:sp>
        <p:nvSpPr>
          <p:cNvPr id="5" name="Text Placeholder 4">
            <a:extLst>
              <a:ext uri="{FF2B5EF4-FFF2-40B4-BE49-F238E27FC236}">
                <a16:creationId xmlns:a16="http://schemas.microsoft.com/office/drawing/2014/main" id="{8E350AA3-51EA-4412-85CB-B462F14876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12775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1527-4CA7-4BE4-984B-87C0F44DB6B1}"/>
              </a:ext>
            </a:extLst>
          </p:cNvPr>
          <p:cNvSpPr>
            <a:spLocks noGrp="1"/>
          </p:cNvSpPr>
          <p:nvPr>
            <p:ph type="title"/>
          </p:nvPr>
        </p:nvSpPr>
        <p:spPr/>
        <p:txBody>
          <a:bodyPr/>
          <a:lstStyle/>
          <a:p>
            <a:r>
              <a:rPr lang="en-US" dirty="0"/>
              <a:t>A new world?</a:t>
            </a:r>
          </a:p>
        </p:txBody>
      </p:sp>
      <p:sp>
        <p:nvSpPr>
          <p:cNvPr id="3" name="Content Placeholder 2">
            <a:extLst>
              <a:ext uri="{FF2B5EF4-FFF2-40B4-BE49-F238E27FC236}">
                <a16:creationId xmlns:a16="http://schemas.microsoft.com/office/drawing/2014/main" id="{049DBF46-30BD-441A-AE35-326FCD648393}"/>
              </a:ext>
            </a:extLst>
          </p:cNvPr>
          <p:cNvSpPr>
            <a:spLocks noGrp="1"/>
          </p:cNvSpPr>
          <p:nvPr>
            <p:ph idx="1"/>
          </p:nvPr>
        </p:nvSpPr>
        <p:spPr/>
        <p:txBody>
          <a:bodyPr/>
          <a:lstStyle/>
          <a:p>
            <a:r>
              <a:rPr lang="en-US" dirty="0"/>
              <a:t>2003/2005 </a:t>
            </a:r>
            <a:r>
              <a:rPr lang="en-US" u="sng" dirty="0"/>
              <a:t>Data</a:t>
            </a:r>
            <a:r>
              <a:rPr lang="en-US" dirty="0"/>
              <a:t> availability policy of the American Economic Association:</a:t>
            </a:r>
          </a:p>
          <a:p>
            <a:pPr marL="0" indent="0">
              <a:buNone/>
            </a:pPr>
            <a:endParaRPr lang="en-US" dirty="0"/>
          </a:p>
          <a:p>
            <a:pPr marL="0" indent="0" algn="ctr">
              <a:buNone/>
            </a:pPr>
            <a:r>
              <a:rPr lang="en-US" b="1" dirty="0"/>
              <a:t>It is the policy of the American Economic Association to publish papers only if the data used in the analysis are clearly and precisely documented and are readily available to any researcher for purposes of replication.</a:t>
            </a:r>
          </a:p>
          <a:p>
            <a:endParaRPr lang="en-US" dirty="0"/>
          </a:p>
        </p:txBody>
      </p:sp>
    </p:spTree>
    <p:extLst>
      <p:ext uri="{BB962C8B-B14F-4D97-AF65-F5344CB8AC3E}">
        <p14:creationId xmlns:p14="http://schemas.microsoft.com/office/powerpoint/2010/main" val="23854178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EF9A6-AF2E-4451-B19B-75A5227356C4}"/>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A5D7E968-BA4E-4804-BA21-DBD9EBCFED70}"/>
              </a:ext>
            </a:extLst>
          </p:cNvPr>
          <p:cNvSpPr>
            <a:spLocks noGrp="1"/>
          </p:cNvSpPr>
          <p:nvPr>
            <p:ph idx="1"/>
          </p:nvPr>
        </p:nvSpPr>
        <p:spPr/>
        <p:txBody>
          <a:bodyPr/>
          <a:lstStyle/>
          <a:p>
            <a:r>
              <a:rPr lang="en-US" dirty="0"/>
              <a:t>AEJ: Insights (new):</a:t>
            </a:r>
          </a:p>
          <a:p>
            <a:pPr marL="457200" lvl="1" indent="0">
              <a:buNone/>
            </a:pPr>
            <a:r>
              <a:rPr lang="en-US" sz="2800" i="1" dirty="0"/>
              <a:t>… all data used in your analysis should be clearly and precisely documented and should be made available on the journal's website for purposes of replication</a:t>
            </a:r>
            <a:endParaRPr lang="en-US" sz="2800" dirty="0"/>
          </a:p>
          <a:p>
            <a:pPr marL="457200" lvl="1" indent="0">
              <a:buNone/>
            </a:pPr>
            <a:endParaRPr lang="en-US" i="1" dirty="0"/>
          </a:p>
        </p:txBody>
      </p:sp>
    </p:spTree>
    <p:extLst>
      <p:ext uri="{BB962C8B-B14F-4D97-AF65-F5344CB8AC3E}">
        <p14:creationId xmlns:p14="http://schemas.microsoft.com/office/powerpoint/2010/main" val="1183059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Fanelli</a:t>
            </a:r>
            <a:r>
              <a:rPr lang="en-US" dirty="0" smtClean="0"/>
              <a:t> (2018), Is science really facing a reproducibility crisis, and do we need it to?</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a:t>
            </a:r>
            <a:r>
              <a:rPr lang="en-US" sz="1100" dirty="0" smtClean="0">
                <a:hlinkClick r:id="rId4"/>
              </a:rPr>
              <a:t>doi.org/10.1073/pnas.1708272114</a:t>
            </a:r>
            <a:r>
              <a:rPr lang="en-US" sz="1100" dirty="0" smtClean="0"/>
              <a:t> </a:t>
            </a:r>
            <a:endParaRPr lang="en-US" sz="1100" dirty="0"/>
          </a:p>
        </p:txBody>
      </p:sp>
    </p:spTree>
    <p:extLst>
      <p:ext uri="{BB962C8B-B14F-4D97-AF65-F5344CB8AC3E}">
        <p14:creationId xmlns:p14="http://schemas.microsoft.com/office/powerpoint/2010/main" val="153002097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AFF8-EEE1-4B83-AD4F-FF944D6E8F61}"/>
              </a:ext>
            </a:extLst>
          </p:cNvPr>
          <p:cNvSpPr>
            <a:spLocks noGrp="1"/>
          </p:cNvSpPr>
          <p:nvPr>
            <p:ph type="title"/>
          </p:nvPr>
        </p:nvSpPr>
        <p:spPr/>
        <p:txBody>
          <a:bodyPr/>
          <a:lstStyle/>
          <a:p>
            <a:r>
              <a:rPr lang="en-US" dirty="0"/>
              <a:t>In practice</a:t>
            </a:r>
          </a:p>
        </p:txBody>
      </p:sp>
      <p:sp>
        <p:nvSpPr>
          <p:cNvPr id="3" name="Content Placeholder 2">
            <a:extLst>
              <a:ext uri="{FF2B5EF4-FFF2-40B4-BE49-F238E27FC236}">
                <a16:creationId xmlns:a16="http://schemas.microsoft.com/office/drawing/2014/main" id="{59F1D973-A349-4667-8BB8-EA40B75AD79B}"/>
              </a:ext>
            </a:extLst>
          </p:cNvPr>
          <p:cNvSpPr>
            <a:spLocks noGrp="1"/>
          </p:cNvSpPr>
          <p:nvPr>
            <p:ph idx="1"/>
          </p:nvPr>
        </p:nvSpPr>
        <p:spPr/>
        <p:txBody>
          <a:bodyPr/>
          <a:lstStyle/>
          <a:p>
            <a:r>
              <a:rPr lang="en-US" dirty="0"/>
              <a:t>Data and code archive provided as supplementary online materials</a:t>
            </a:r>
          </a:p>
          <a:p>
            <a:r>
              <a:rPr lang="en-US" dirty="0"/>
              <a:t>Single ZIP file on journal’s website</a:t>
            </a:r>
          </a:p>
          <a:p>
            <a:pPr lvl="1"/>
            <a:r>
              <a:rPr lang="en-US" u="sng" dirty="0"/>
              <a:t>may</a:t>
            </a:r>
            <a:r>
              <a:rPr lang="en-US" dirty="0"/>
              <a:t> contain data</a:t>
            </a:r>
          </a:p>
          <a:p>
            <a:pPr lvl="1"/>
            <a:r>
              <a:rPr lang="en-US" u="sng" dirty="0"/>
              <a:t>may</a:t>
            </a:r>
            <a:r>
              <a:rPr lang="en-US" dirty="0"/>
              <a:t> contain code</a:t>
            </a:r>
          </a:p>
          <a:p>
            <a:r>
              <a:rPr lang="en-US" dirty="0"/>
              <a:t>Should always contain a “</a:t>
            </a:r>
            <a:r>
              <a:rPr lang="en-US" u="sng" dirty="0"/>
              <a:t>readme</a:t>
            </a:r>
            <a:r>
              <a:rPr lang="en-US" dirty="0"/>
              <a:t>” file describing what to do in order to leverage code and data to create </a:t>
            </a:r>
          </a:p>
          <a:p>
            <a:pPr lvl="1"/>
            <a:r>
              <a:rPr lang="en-US" dirty="0"/>
              <a:t>the paper’s tables as published</a:t>
            </a:r>
          </a:p>
          <a:p>
            <a:pPr lvl="1"/>
            <a:r>
              <a:rPr lang="en-US" dirty="0"/>
              <a:t>the paper’s figures as published</a:t>
            </a:r>
          </a:p>
          <a:p>
            <a:pPr lvl="1"/>
            <a:r>
              <a:rPr lang="en-US" dirty="0"/>
              <a:t>any in-text results (less frequent!)</a:t>
            </a:r>
          </a:p>
        </p:txBody>
      </p:sp>
    </p:spTree>
    <p:extLst>
      <p:ext uri="{BB962C8B-B14F-4D97-AF65-F5344CB8AC3E}">
        <p14:creationId xmlns:p14="http://schemas.microsoft.com/office/powerpoint/2010/main" val="304715290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p:txBody>
          <a:bodyPr/>
          <a:lstStyle/>
          <a:p>
            <a:r>
              <a:rPr lang="en-US" dirty="0"/>
              <a:t>Requesting copies of code</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ext uri="{D42A27DB-BD31-4B8C-83A1-F6EECF244321}">
                <p14:modId xmlns:p14="http://schemas.microsoft.com/office/powerpoint/2010/main" val="3096947224"/>
              </p:ext>
            </p:extLst>
          </p:nvPr>
        </p:nvGraphicFramePr>
        <p:xfrm>
          <a:off x="822960" y="3159749"/>
          <a:ext cx="10515600" cy="1483360"/>
        </p:xfrm>
        <a:graphic>
          <a:graphicData uri="http://schemas.openxmlformats.org/drawingml/2006/table">
            <a:tbl>
              <a:tblPr firstRow="1" bandRow="1">
                <a:tableStyleId>{5C22544A-7EE6-4342-B048-85BDC9FD1C3A}</a:tableStyleId>
              </a:tblPr>
              <a:tblGrid>
                <a:gridCol w="3364006">
                  <a:extLst>
                    <a:ext uri="{9D8B030D-6E8A-4147-A177-3AD203B41FA5}">
                      <a16:colId xmlns:a16="http://schemas.microsoft.com/office/drawing/2014/main" val="2413352468"/>
                    </a:ext>
                  </a:extLst>
                </a:gridCol>
                <a:gridCol w="1102659">
                  <a:extLst>
                    <a:ext uri="{9D8B030D-6E8A-4147-A177-3AD203B41FA5}">
                      <a16:colId xmlns:a16="http://schemas.microsoft.com/office/drawing/2014/main" val="200168760"/>
                    </a:ext>
                  </a:extLst>
                </a:gridCol>
                <a:gridCol w="3745006">
                  <a:extLst>
                    <a:ext uri="{9D8B030D-6E8A-4147-A177-3AD203B41FA5}">
                      <a16:colId xmlns:a16="http://schemas.microsoft.com/office/drawing/2014/main" val="3288696754"/>
                    </a:ext>
                  </a:extLst>
                </a:gridCol>
                <a:gridCol w="2303929">
                  <a:extLst>
                    <a:ext uri="{9D8B030D-6E8A-4147-A177-3AD203B41FA5}">
                      <a16:colId xmlns:a16="http://schemas.microsoft.com/office/drawing/2014/main" val="3813918256"/>
                    </a:ext>
                  </a:extLst>
                </a:gridCol>
              </a:tblGrid>
              <a:tr h="370840">
                <a:tc>
                  <a:txBody>
                    <a:bodyPr/>
                    <a:lstStyle/>
                    <a:p>
                      <a:r>
                        <a:rPr lang="en-US" dirty="0"/>
                        <a:t>Authors</a:t>
                      </a:r>
                    </a:p>
                  </a:txBody>
                  <a:tcPr/>
                </a:tc>
                <a:tc>
                  <a:txBody>
                    <a:bodyPr/>
                    <a:lstStyle/>
                    <a:p>
                      <a:r>
                        <a:rPr lang="en-US" dirty="0"/>
                        <a:t>Year</a:t>
                      </a:r>
                    </a:p>
                  </a:txBody>
                  <a:tcPr/>
                </a:tc>
                <a:tc>
                  <a:txBody>
                    <a:bodyPr/>
                    <a:lstStyle/>
                    <a:p>
                      <a:r>
                        <a:rPr lang="en-US" dirty="0"/>
                        <a:t>Success (=response received)</a:t>
                      </a:r>
                    </a:p>
                  </a:txBody>
                  <a:tcPr/>
                </a:tc>
                <a:tc>
                  <a:txBody>
                    <a:bodyPr/>
                    <a:lstStyle/>
                    <a:p>
                      <a:r>
                        <a:rPr lang="en-US" dirty="0"/>
                        <a:t>Field</a:t>
                      </a:r>
                    </a:p>
                  </a:txBody>
                  <a:tcPr/>
                </a:tc>
                <a:extLst>
                  <a:ext uri="{0D108BD9-81ED-4DB2-BD59-A6C34878D82A}">
                    <a16:rowId xmlns:a16="http://schemas.microsoft.com/office/drawing/2014/main" val="1984754388"/>
                  </a:ext>
                </a:extLst>
              </a:tr>
              <a:tr h="370840">
                <a:tc>
                  <a:txBody>
                    <a:bodyPr/>
                    <a:lstStyle/>
                    <a:p>
                      <a:r>
                        <a:rPr lang="en-US" dirty="0"/>
                        <a:t>Dewald </a:t>
                      </a:r>
                      <a:r>
                        <a:rPr lang="en-US" dirty="0" err="1"/>
                        <a:t>Thursby</a:t>
                      </a:r>
                      <a:r>
                        <a:rPr lang="en-US" dirty="0"/>
                        <a:t> Anderson</a:t>
                      </a:r>
                    </a:p>
                  </a:txBody>
                  <a:tcPr/>
                </a:tc>
                <a:tc>
                  <a:txBody>
                    <a:bodyPr/>
                    <a:lstStyle/>
                    <a:p>
                      <a:r>
                        <a:rPr lang="en-US" dirty="0"/>
                        <a:t>1986</a:t>
                      </a:r>
                    </a:p>
                  </a:txBody>
                  <a:tcPr/>
                </a:tc>
                <a:tc>
                  <a:txBody>
                    <a:bodyPr/>
                    <a:lstStyle/>
                    <a:p>
                      <a:r>
                        <a:rPr lang="en-US" dirty="0">
                          <a:solidFill>
                            <a:schemeClr val="tx1"/>
                          </a:solidFill>
                        </a:rPr>
                        <a:t>22/62= 35.5%</a:t>
                      </a:r>
                    </a:p>
                  </a:txBody>
                  <a:tcPr/>
                </a:tc>
                <a:tc>
                  <a:txBody>
                    <a:bodyPr/>
                    <a:lstStyle/>
                    <a:p>
                      <a:r>
                        <a:rPr lang="en-US" dirty="0"/>
                        <a:t>Economics</a:t>
                      </a:r>
                    </a:p>
                  </a:txBody>
                  <a:tcPr/>
                </a:tc>
                <a:extLst>
                  <a:ext uri="{0D108BD9-81ED-4DB2-BD59-A6C34878D82A}">
                    <a16:rowId xmlns:a16="http://schemas.microsoft.com/office/drawing/2014/main" val="2302359468"/>
                  </a:ext>
                </a:extLst>
              </a:tr>
              <a:tr h="370840">
                <a:tc>
                  <a:txBody>
                    <a:bodyPr/>
                    <a:lstStyle/>
                    <a:p>
                      <a:r>
                        <a:rPr lang="en-US" dirty="0"/>
                        <a:t>Chang Li</a:t>
                      </a:r>
                    </a:p>
                  </a:txBody>
                  <a:tcPr/>
                </a:tc>
                <a:tc>
                  <a:txBody>
                    <a:bodyPr/>
                    <a:lstStyle/>
                    <a:p>
                      <a:r>
                        <a:rPr lang="en-US" dirty="0"/>
                        <a:t>2017</a:t>
                      </a:r>
                    </a:p>
                  </a:txBody>
                  <a:tcPr/>
                </a:tc>
                <a:tc>
                  <a:txBody>
                    <a:bodyPr/>
                    <a:lstStyle/>
                    <a:p>
                      <a:r>
                        <a:rPr lang="en-US" dirty="0"/>
                        <a:t>11/26 = 42%</a:t>
                      </a:r>
                    </a:p>
                  </a:txBody>
                  <a:tcPr/>
                </a:tc>
                <a:tc>
                  <a:txBody>
                    <a:bodyPr/>
                    <a:lstStyle/>
                    <a:p>
                      <a:r>
                        <a:rPr lang="en-US" dirty="0"/>
                        <a:t>Macroeconomics</a:t>
                      </a:r>
                    </a:p>
                  </a:txBody>
                  <a:tcPr/>
                </a:tc>
                <a:extLst>
                  <a:ext uri="{0D108BD9-81ED-4DB2-BD59-A6C34878D82A}">
                    <a16:rowId xmlns:a16="http://schemas.microsoft.com/office/drawing/2014/main" val="2948453544"/>
                  </a:ext>
                </a:extLst>
              </a:tr>
              <a:tr h="370840">
                <a:tc>
                  <a:txBody>
                    <a:bodyPr/>
                    <a:lstStyle/>
                    <a:p>
                      <a:r>
                        <a:rPr lang="en-US" dirty="0"/>
                        <a:t>Our analysis (</a:t>
                      </a:r>
                      <a:r>
                        <a:rPr lang="en-US" dirty="0" err="1"/>
                        <a:t>Kingi</a:t>
                      </a:r>
                      <a:r>
                        <a:rPr lang="en-US" dirty="0"/>
                        <a:t> et al)</a:t>
                      </a:r>
                    </a:p>
                  </a:txBody>
                  <a:tcPr/>
                </a:tc>
                <a:tc>
                  <a:txBody>
                    <a:bodyPr/>
                    <a:lstStyle/>
                    <a:p>
                      <a:r>
                        <a:rPr lang="en-US" dirty="0"/>
                        <a:t>2017</a:t>
                      </a:r>
                    </a:p>
                  </a:txBody>
                  <a:tcPr/>
                </a:tc>
                <a:tc>
                  <a:txBody>
                    <a:bodyPr/>
                    <a:lstStyle/>
                    <a:p>
                      <a:r>
                        <a:rPr lang="en-US" dirty="0"/>
                        <a:t>48/117 =  41% (materials: 12)</a:t>
                      </a:r>
                    </a:p>
                  </a:txBody>
                  <a:tcPr/>
                </a:tc>
                <a:tc>
                  <a:txBody>
                    <a:bodyPr/>
                    <a:lstStyle/>
                    <a:p>
                      <a:r>
                        <a:rPr lang="en-US" dirty="0"/>
                        <a:t>Specific journal</a:t>
                      </a:r>
                    </a:p>
                  </a:txBody>
                  <a:tcPr/>
                </a:tc>
                <a:extLst>
                  <a:ext uri="{0D108BD9-81ED-4DB2-BD59-A6C34878D82A}">
                    <a16:rowId xmlns:a16="http://schemas.microsoft.com/office/drawing/2014/main" val="2366491037"/>
                  </a:ext>
                </a:extLst>
              </a:tr>
            </a:tbl>
          </a:graphicData>
        </a:graphic>
      </p:graphicFrame>
      <p:sp>
        <p:nvSpPr>
          <p:cNvPr id="5" name="Rectangle 4">
            <a:extLst>
              <a:ext uri="{FF2B5EF4-FFF2-40B4-BE49-F238E27FC236}">
                <a16:creationId xmlns:a16="http://schemas.microsoft.com/office/drawing/2014/main" id="{D90D6305-C6AD-4A8C-BE60-736415EA86B4}"/>
              </a:ext>
            </a:extLst>
          </p:cNvPr>
          <p:cNvSpPr/>
          <p:nvPr/>
        </p:nvSpPr>
        <p:spPr>
          <a:xfrm>
            <a:off x="822960" y="3894925"/>
            <a:ext cx="10515600" cy="802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C9622A9-2120-46CB-8BDC-B75ACC63C829}"/>
              </a:ext>
            </a:extLst>
          </p:cNvPr>
          <p:cNvSpPr/>
          <p:nvPr/>
        </p:nvSpPr>
        <p:spPr>
          <a:xfrm>
            <a:off x="5256055" y="3894925"/>
            <a:ext cx="1507713" cy="74818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08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75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1250"/>
                            </p:stCondLst>
                            <p:childTnLst>
                              <p:par>
                                <p:cTn id="9" presetID="10" presetClass="entr" presetSubtype="0"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40889-682B-4320-B561-E0C98BB3776A}"/>
              </a:ext>
            </a:extLst>
          </p:cNvPr>
          <p:cNvSpPr>
            <a:spLocks noGrp="1"/>
          </p:cNvSpPr>
          <p:nvPr>
            <p:ph type="title"/>
          </p:nvPr>
        </p:nvSpPr>
        <p:spPr/>
        <p:txBody>
          <a:bodyPr/>
          <a:lstStyle/>
          <a:p>
            <a:r>
              <a:rPr lang="en-US" dirty="0"/>
              <a:t>A glimpse into the future</a:t>
            </a:r>
          </a:p>
        </p:txBody>
      </p:sp>
      <p:sp>
        <p:nvSpPr>
          <p:cNvPr id="5" name="Text Placeholder 4">
            <a:extLst>
              <a:ext uri="{FF2B5EF4-FFF2-40B4-BE49-F238E27FC236}">
                <a16:creationId xmlns:a16="http://schemas.microsoft.com/office/drawing/2014/main" id="{615F66B6-9901-4FFF-8E0B-BB479CA43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136698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33F933-ABE7-41BB-98F3-C180BE6AB20E}"/>
              </a:ext>
            </a:extLst>
          </p:cNvPr>
          <p:cNvSpPr>
            <a:spLocks noGrp="1"/>
          </p:cNvSpPr>
          <p:nvPr>
            <p:ph type="title"/>
          </p:nvPr>
        </p:nvSpPr>
        <p:spPr/>
        <p:txBody>
          <a:bodyPr/>
          <a:lstStyle/>
          <a:p>
            <a:r>
              <a:rPr lang="en-US" dirty="0"/>
              <a:t>Ongoing elsewhere</a:t>
            </a:r>
          </a:p>
        </p:txBody>
      </p:sp>
      <p:sp>
        <p:nvSpPr>
          <p:cNvPr id="5" name="Content Placeholder 4">
            <a:extLst>
              <a:ext uri="{FF2B5EF4-FFF2-40B4-BE49-F238E27FC236}">
                <a16:creationId xmlns:a16="http://schemas.microsoft.com/office/drawing/2014/main" id="{2DAE642E-D911-4146-87E7-2AFF390BB4DF}"/>
              </a:ext>
            </a:extLst>
          </p:cNvPr>
          <p:cNvSpPr>
            <a:spLocks noGrp="1"/>
          </p:cNvSpPr>
          <p:nvPr>
            <p:ph idx="1"/>
          </p:nvPr>
        </p:nvSpPr>
        <p:spPr/>
        <p:txBody>
          <a:bodyPr/>
          <a:lstStyle/>
          <a:p>
            <a:pPr marL="0" indent="0">
              <a:buNone/>
            </a:pPr>
            <a:r>
              <a:rPr lang="en-US" dirty="0"/>
              <a:t>Journals</a:t>
            </a:r>
          </a:p>
          <a:p>
            <a:r>
              <a:rPr lang="en-US" dirty="0"/>
              <a:t>have implemented </a:t>
            </a:r>
            <a:r>
              <a:rPr lang="en-US" b="1" dirty="0">
                <a:solidFill>
                  <a:schemeClr val="accent5">
                    <a:lumMod val="75000"/>
                  </a:schemeClr>
                </a:solidFill>
              </a:rPr>
              <a:t>verification</a:t>
            </a:r>
            <a:r>
              <a:rPr lang="en-US" dirty="0"/>
              <a:t> of submitted code and data during the editorial process </a:t>
            </a:r>
            <a:r>
              <a:rPr lang="en-US" sz="2000" dirty="0">
                <a:solidFill>
                  <a:schemeClr val="bg2">
                    <a:lumMod val="75000"/>
                  </a:schemeClr>
                </a:solidFill>
              </a:rPr>
              <a:t>(AJPS with </a:t>
            </a:r>
            <a:r>
              <a:rPr lang="en-US" sz="2000" dirty="0" err="1">
                <a:solidFill>
                  <a:schemeClr val="bg2">
                    <a:lumMod val="75000"/>
                  </a:schemeClr>
                </a:solidFill>
              </a:rPr>
              <a:t>Odun</a:t>
            </a:r>
            <a:r>
              <a:rPr lang="en-US" sz="2000" dirty="0">
                <a:solidFill>
                  <a:schemeClr val="bg2">
                    <a:lumMod val="75000"/>
                  </a:schemeClr>
                </a:solidFill>
              </a:rPr>
              <a:t> Institute; JASA)</a:t>
            </a:r>
          </a:p>
          <a:p>
            <a:r>
              <a:rPr lang="en-US" b="1" dirty="0">
                <a:solidFill>
                  <a:schemeClr val="accent6">
                    <a:lumMod val="75000"/>
                  </a:schemeClr>
                </a:solidFill>
              </a:rPr>
              <a:t>highlight</a:t>
            </a:r>
            <a:r>
              <a:rPr lang="en-US" dirty="0"/>
              <a:t> data and code access criteria </a:t>
            </a:r>
            <a:r>
              <a:rPr lang="en-US" sz="2000" dirty="0">
                <a:solidFill>
                  <a:schemeClr val="bg2">
                    <a:lumMod val="75000"/>
                  </a:schemeClr>
                </a:solidFill>
              </a:rPr>
              <a:t>(badges: OSF)</a:t>
            </a:r>
          </a:p>
          <a:p>
            <a:r>
              <a:rPr lang="en-US" dirty="0"/>
              <a:t>maintain </a:t>
            </a:r>
            <a:r>
              <a:rPr lang="en-US" b="1" dirty="0">
                <a:solidFill>
                  <a:schemeClr val="accent4">
                    <a:lumMod val="75000"/>
                  </a:schemeClr>
                </a:solidFill>
              </a:rPr>
              <a:t>lists of acceptable third-party repositories </a:t>
            </a:r>
            <a:r>
              <a:rPr lang="en-US" dirty="0"/>
              <a:t>(and embed some of those within the submission workflow) </a:t>
            </a:r>
            <a:r>
              <a:rPr lang="en-US" sz="2000" dirty="0">
                <a:solidFill>
                  <a:schemeClr val="bg2">
                    <a:lumMod val="75000"/>
                  </a:schemeClr>
                </a:solidFill>
              </a:rPr>
              <a:t>(Nature, </a:t>
            </a:r>
            <a:r>
              <a:rPr lang="en-US" sz="2000" dirty="0" err="1">
                <a:solidFill>
                  <a:schemeClr val="bg2">
                    <a:lumMod val="75000"/>
                  </a:schemeClr>
                </a:solidFill>
              </a:rPr>
              <a:t>CoreTrustSeal</a:t>
            </a:r>
            <a:r>
              <a:rPr lang="en-US" sz="2000" dirty="0">
                <a:solidFill>
                  <a:schemeClr val="bg2">
                    <a:lumMod val="75000"/>
                  </a:schemeClr>
                </a:solidFill>
              </a:rPr>
              <a:t>)</a:t>
            </a:r>
          </a:p>
          <a:p>
            <a:r>
              <a:rPr lang="en-US" b="1" dirty="0">
                <a:solidFill>
                  <a:schemeClr val="accent2">
                    <a:lumMod val="75000"/>
                  </a:schemeClr>
                </a:solidFill>
              </a:rPr>
              <a:t>interlink</a:t>
            </a:r>
            <a:r>
              <a:rPr lang="en-US" dirty="0"/>
              <a:t> with collaborating repositories to highlight authors' (and repositories') contributions to the data component of a scholarly work </a:t>
            </a:r>
            <a:r>
              <a:rPr lang="en-US" sz="2000" dirty="0">
                <a:solidFill>
                  <a:schemeClr val="bg2">
                    <a:lumMod val="75000"/>
                  </a:schemeClr>
                </a:solidFill>
              </a:rPr>
              <a:t>(Elsevier + ICPSR)</a:t>
            </a:r>
          </a:p>
        </p:txBody>
      </p:sp>
      <p:pic>
        <p:nvPicPr>
          <p:cNvPr id="2" name="Picture 1">
            <a:extLst>
              <a:ext uri="{FF2B5EF4-FFF2-40B4-BE49-F238E27FC236}">
                <a16:creationId xmlns:a16="http://schemas.microsoft.com/office/drawing/2014/main" id="{C1BAF4DB-C391-4C89-A1F9-9DD5B86E82A8}"/>
              </a:ext>
            </a:extLst>
          </p:cNvPr>
          <p:cNvPicPr>
            <a:picLocks noChangeAspect="1"/>
          </p:cNvPicPr>
          <p:nvPr/>
        </p:nvPicPr>
        <p:blipFill>
          <a:blip r:embed="rId2"/>
          <a:stretch>
            <a:fillRect/>
          </a:stretch>
        </p:blipFill>
        <p:spPr>
          <a:xfrm>
            <a:off x="8794378" y="3226819"/>
            <a:ext cx="1445558" cy="468005"/>
          </a:xfrm>
          <a:prstGeom prst="rect">
            <a:avLst/>
          </a:prstGeom>
        </p:spPr>
      </p:pic>
    </p:spTree>
    <p:extLst>
      <p:ext uri="{BB962C8B-B14F-4D97-AF65-F5344CB8AC3E}">
        <p14:creationId xmlns:p14="http://schemas.microsoft.com/office/powerpoint/2010/main" val="27689428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FDA7-35CC-4DB0-BB07-65130D637BB7}"/>
              </a:ext>
            </a:extLst>
          </p:cNvPr>
          <p:cNvSpPr>
            <a:spLocks noGrp="1"/>
          </p:cNvSpPr>
          <p:nvPr>
            <p:ph type="title"/>
          </p:nvPr>
        </p:nvSpPr>
        <p:spPr/>
        <p:txBody>
          <a:bodyPr/>
          <a:lstStyle/>
          <a:p>
            <a:r>
              <a:rPr lang="en-US" dirty="0"/>
              <a:t>Ongoing elsewhere</a:t>
            </a:r>
          </a:p>
        </p:txBody>
      </p:sp>
      <p:sp>
        <p:nvSpPr>
          <p:cNvPr id="3" name="Content Placeholder 2">
            <a:extLst>
              <a:ext uri="{FF2B5EF4-FFF2-40B4-BE49-F238E27FC236}">
                <a16:creationId xmlns:a16="http://schemas.microsoft.com/office/drawing/2014/main" id="{3CF36F30-1D1B-4FE8-9CBD-863A4B39152C}"/>
              </a:ext>
            </a:extLst>
          </p:cNvPr>
          <p:cNvSpPr>
            <a:spLocks noGrp="1"/>
          </p:cNvSpPr>
          <p:nvPr>
            <p:ph idx="1"/>
          </p:nvPr>
        </p:nvSpPr>
        <p:spPr/>
        <p:txBody>
          <a:bodyPr/>
          <a:lstStyle/>
          <a:p>
            <a:pPr marL="0" indent="0">
              <a:buNone/>
            </a:pPr>
            <a:r>
              <a:rPr lang="en-US" dirty="0"/>
              <a:t>Services</a:t>
            </a:r>
          </a:p>
          <a:p>
            <a:r>
              <a:rPr lang="en-US" dirty="0"/>
              <a:t>For free or low-cost archiving </a:t>
            </a:r>
          </a:p>
          <a:p>
            <a:pPr marL="457200" lvl="1" indent="0">
              <a:buNone/>
            </a:pPr>
            <a:r>
              <a:rPr lang="en-US" dirty="0"/>
              <a:t>(</a:t>
            </a:r>
            <a:r>
              <a:rPr lang="en-US" b="1" dirty="0" err="1">
                <a:solidFill>
                  <a:schemeClr val="accent6">
                    <a:lumMod val="75000"/>
                  </a:schemeClr>
                </a:solidFill>
              </a:rPr>
              <a:t>openICSPR</a:t>
            </a:r>
            <a:r>
              <a:rPr lang="en-US" b="1" dirty="0">
                <a:solidFill>
                  <a:schemeClr val="accent6">
                    <a:lumMod val="75000"/>
                  </a:schemeClr>
                </a:solidFill>
              </a:rPr>
              <a:t>, </a:t>
            </a:r>
            <a:r>
              <a:rPr lang="en-US" b="1" dirty="0" err="1">
                <a:solidFill>
                  <a:schemeClr val="accent6">
                    <a:lumMod val="75000"/>
                  </a:schemeClr>
                </a:solidFill>
              </a:rPr>
              <a:t>Zenodo</a:t>
            </a:r>
            <a:r>
              <a:rPr lang="en-US" b="1" dirty="0">
                <a:solidFill>
                  <a:schemeClr val="accent6">
                    <a:lumMod val="75000"/>
                  </a:schemeClr>
                </a:solidFill>
              </a:rPr>
              <a:t>, </a:t>
            </a:r>
            <a:r>
              <a:rPr lang="en-US" b="1" dirty="0" err="1">
                <a:solidFill>
                  <a:schemeClr val="accent6">
                    <a:lumMod val="75000"/>
                  </a:schemeClr>
                </a:solidFill>
              </a:rPr>
              <a:t>figshare</a:t>
            </a:r>
            <a:r>
              <a:rPr lang="en-US" b="1" dirty="0">
                <a:solidFill>
                  <a:schemeClr val="accent6">
                    <a:lumMod val="75000"/>
                  </a:schemeClr>
                </a:solidFill>
              </a:rPr>
              <a:t>, dryad, </a:t>
            </a:r>
            <a:r>
              <a:rPr lang="en-US" b="1" dirty="0" err="1">
                <a:solidFill>
                  <a:schemeClr val="accent6">
                    <a:lumMod val="75000"/>
                  </a:schemeClr>
                </a:solidFill>
              </a:rPr>
              <a:t>Dataverse</a:t>
            </a:r>
            <a:r>
              <a:rPr lang="en-US" dirty="0"/>
              <a:t>)</a:t>
            </a:r>
          </a:p>
          <a:p>
            <a:r>
              <a:rPr lang="en-US" dirty="0"/>
              <a:t>Online computational capsules</a:t>
            </a:r>
          </a:p>
          <a:p>
            <a:pPr marL="457200" lvl="1" indent="0">
              <a:buNone/>
            </a:pPr>
            <a:r>
              <a:rPr lang="en-US" b="1" dirty="0" err="1">
                <a:solidFill>
                  <a:schemeClr val="accent1">
                    <a:lumMod val="75000"/>
                  </a:schemeClr>
                </a:solidFill>
                <a:hlinkClick r:id="rId2"/>
              </a:rPr>
              <a:t>CodeOcean</a:t>
            </a:r>
            <a:r>
              <a:rPr lang="en-US" dirty="0"/>
              <a:t> (object includes OS, verification)</a:t>
            </a:r>
          </a:p>
          <a:p>
            <a:pPr marL="0" indent="0">
              <a:buNone/>
            </a:pPr>
            <a:endParaRPr lang="en-US" dirty="0">
              <a:solidFill>
                <a:srgbClr val="B3B3B3"/>
              </a:solidFill>
            </a:endParaRPr>
          </a:p>
          <a:p>
            <a:pPr marL="0" indent="0">
              <a:buNone/>
            </a:pPr>
            <a:r>
              <a:rPr lang="en-US" dirty="0">
                <a:solidFill>
                  <a:srgbClr val="B3B3B3"/>
                </a:solidFill>
              </a:rPr>
              <a:t>(note: I did not include Github, </a:t>
            </a:r>
            <a:r>
              <a:rPr lang="en-US" dirty="0" err="1">
                <a:solidFill>
                  <a:srgbClr val="B3B3B3"/>
                </a:solidFill>
              </a:rPr>
              <a:t>Gitlab</a:t>
            </a:r>
            <a:r>
              <a:rPr lang="en-US" dirty="0">
                <a:solidFill>
                  <a:srgbClr val="B3B3B3"/>
                </a:solidFill>
              </a:rPr>
              <a:t>, etc. – on purpose)</a:t>
            </a:r>
          </a:p>
        </p:txBody>
      </p:sp>
    </p:spTree>
    <p:extLst>
      <p:ext uri="{BB962C8B-B14F-4D97-AF65-F5344CB8AC3E}">
        <p14:creationId xmlns:p14="http://schemas.microsoft.com/office/powerpoint/2010/main" val="1396704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D9B4-915C-4002-8920-D02043EE8B04}"/>
              </a:ext>
            </a:extLst>
          </p:cNvPr>
          <p:cNvSpPr>
            <a:spLocks noGrp="1"/>
          </p:cNvSpPr>
          <p:nvPr>
            <p:ph type="title"/>
          </p:nvPr>
        </p:nvSpPr>
        <p:spPr/>
        <p:txBody>
          <a:bodyPr/>
          <a:lstStyle/>
          <a:p>
            <a:r>
              <a:rPr lang="en-US" dirty="0"/>
              <a:t>Still early</a:t>
            </a:r>
          </a:p>
        </p:txBody>
      </p:sp>
      <p:sp>
        <p:nvSpPr>
          <p:cNvPr id="3" name="Content Placeholder 2">
            <a:extLst>
              <a:ext uri="{FF2B5EF4-FFF2-40B4-BE49-F238E27FC236}">
                <a16:creationId xmlns:a16="http://schemas.microsoft.com/office/drawing/2014/main" id="{229EC29D-6A1E-43EB-B28F-FF4F4CA8A08B}"/>
              </a:ext>
            </a:extLst>
          </p:cNvPr>
          <p:cNvSpPr>
            <a:spLocks noGrp="1"/>
          </p:cNvSpPr>
          <p:nvPr>
            <p:ph idx="1"/>
          </p:nvPr>
        </p:nvSpPr>
        <p:spPr/>
        <p:txBody>
          <a:bodyPr/>
          <a:lstStyle/>
          <a:p>
            <a:r>
              <a:rPr lang="en-US" b="1" dirty="0">
                <a:solidFill>
                  <a:schemeClr val="accent6">
                    <a:lumMod val="75000"/>
                  </a:schemeClr>
                </a:solidFill>
              </a:rPr>
              <a:t>Badges</a:t>
            </a:r>
            <a:r>
              <a:rPr lang="en-US" dirty="0"/>
              <a:t> are visual help, but not robust yet (subject to changes, do not cover all situations)</a:t>
            </a:r>
          </a:p>
          <a:p>
            <a:r>
              <a:rPr lang="en-US" b="1" dirty="0">
                <a:solidFill>
                  <a:schemeClr val="accent5"/>
                </a:solidFill>
              </a:rPr>
              <a:t>Verification</a:t>
            </a:r>
            <a:r>
              <a:rPr lang="en-US" dirty="0"/>
              <a:t> can be time-consuming / costly (but see some natural sciences)</a:t>
            </a:r>
          </a:p>
          <a:p>
            <a:r>
              <a:rPr lang="en-US" b="1" dirty="0">
                <a:solidFill>
                  <a:schemeClr val="accent4">
                    <a:lumMod val="75000"/>
                  </a:schemeClr>
                </a:solidFill>
              </a:rPr>
              <a:t>List of repositories </a:t>
            </a:r>
            <a:r>
              <a:rPr lang="en-US" dirty="0"/>
              <a:t>differ across journals/ providers/ central registries (OSF, Nature, re3data, </a:t>
            </a:r>
            <a:r>
              <a:rPr lang="en-US" dirty="0" err="1"/>
              <a:t>Fairsharing</a:t>
            </a:r>
            <a:r>
              <a:rPr lang="en-US" dirty="0"/>
              <a:t>: which is “right”? What are the criteria?)</a:t>
            </a:r>
          </a:p>
        </p:txBody>
      </p:sp>
    </p:spTree>
    <p:extLst>
      <p:ext uri="{BB962C8B-B14F-4D97-AF65-F5344CB8AC3E}">
        <p14:creationId xmlns:p14="http://schemas.microsoft.com/office/powerpoint/2010/main" val="30710426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7AF70-31C3-4C8F-914F-D82BC9FB992A}"/>
              </a:ext>
            </a:extLst>
          </p:cNvPr>
          <p:cNvSpPr>
            <a:spLocks noGrp="1"/>
          </p:cNvSpPr>
          <p:nvPr>
            <p:ph type="title"/>
          </p:nvPr>
        </p:nvSpPr>
        <p:spPr/>
        <p:txBody>
          <a:bodyPr/>
          <a:lstStyle/>
          <a:p>
            <a:r>
              <a:rPr lang="en-US" dirty="0"/>
              <a:t>And then there was….</a:t>
            </a:r>
          </a:p>
        </p:txBody>
      </p:sp>
      <p:sp>
        <p:nvSpPr>
          <p:cNvPr id="5" name="Text Placeholder 4">
            <a:extLst>
              <a:ext uri="{FF2B5EF4-FFF2-40B4-BE49-F238E27FC236}">
                <a16:creationId xmlns:a16="http://schemas.microsoft.com/office/drawing/2014/main" id="{91A68012-6351-4924-A9B4-CA991337F1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25389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ED4281-E016-49BD-B28D-E919C31C53D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62C8A6B3-1706-4233-88D7-D212C5D4C5C0}"/>
              </a:ext>
            </a:extLst>
          </p:cNvPr>
          <p:cNvSpPr>
            <a:spLocks noGrp="1"/>
          </p:cNvSpPr>
          <p:nvPr>
            <p:ph idx="1"/>
          </p:nvPr>
        </p:nvSpPr>
        <p:spPr>
          <a:xfrm>
            <a:off x="822960" y="3106270"/>
            <a:ext cx="10515600" cy="1282234"/>
          </a:xfrm>
        </p:spPr>
        <p:txBody>
          <a:bodyPr>
            <a:normAutofit lnSpcReduction="10000"/>
          </a:bodyPr>
          <a:lstStyle/>
          <a:p>
            <a:pPr marL="0" indent="0" algn="ctr">
              <a:buNone/>
            </a:pPr>
            <a:r>
              <a:rPr lang="en-US" sz="9600" b="1" dirty="0"/>
              <a:t>Confidential data</a:t>
            </a:r>
          </a:p>
        </p:txBody>
      </p:sp>
    </p:spTree>
    <p:extLst>
      <p:ext uri="{BB962C8B-B14F-4D97-AF65-F5344CB8AC3E}">
        <p14:creationId xmlns:p14="http://schemas.microsoft.com/office/powerpoint/2010/main" val="3402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AC10-88E2-4725-B339-E2D2D0294F26}"/>
              </a:ext>
            </a:extLst>
          </p:cNvPr>
          <p:cNvSpPr>
            <a:spLocks noGrp="1"/>
          </p:cNvSpPr>
          <p:nvPr>
            <p:ph type="title"/>
          </p:nvPr>
        </p:nvSpPr>
        <p:spPr/>
        <p:txBody>
          <a:bodyPr/>
          <a:lstStyle/>
          <a:p>
            <a:r>
              <a:rPr lang="en-US" dirty="0"/>
              <a:t>Use of admin data (Chetty)</a:t>
            </a:r>
          </a:p>
        </p:txBody>
      </p:sp>
      <p:pic>
        <p:nvPicPr>
          <p:cNvPr id="4" name="Content Placeholder 3">
            <a:extLst>
              <a:ext uri="{FF2B5EF4-FFF2-40B4-BE49-F238E27FC236}">
                <a16:creationId xmlns:a16="http://schemas.microsoft.com/office/drawing/2014/main" id="{0C8B43B2-BDCC-4A11-9FC8-1D258C585C89}"/>
              </a:ext>
            </a:extLst>
          </p:cNvPr>
          <p:cNvPicPr>
            <a:picLocks noGrp="1" noChangeAspect="1"/>
          </p:cNvPicPr>
          <p:nvPr>
            <p:ph idx="1"/>
          </p:nvPr>
        </p:nvPicPr>
        <p:blipFill>
          <a:blip r:embed="rId2"/>
          <a:stretch>
            <a:fillRect/>
          </a:stretch>
        </p:blipFill>
        <p:spPr>
          <a:xfrm>
            <a:off x="1554480" y="523553"/>
            <a:ext cx="7814012" cy="5713922"/>
          </a:xfrm>
          <a:prstGeom prst="rect">
            <a:avLst/>
          </a:prstGeom>
        </p:spPr>
      </p:pic>
    </p:spTree>
    <p:extLst>
      <p:ext uri="{BB962C8B-B14F-4D97-AF65-F5344CB8AC3E}">
        <p14:creationId xmlns:p14="http://schemas.microsoft.com/office/powerpoint/2010/main" val="32128726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057668-E219-4061-BE30-6AFAAB6CAFA7}"/>
              </a:ext>
            </a:extLst>
          </p:cNvPr>
          <p:cNvPicPr>
            <a:picLocks noGrp="1" noChangeAspect="1"/>
          </p:cNvPicPr>
          <p:nvPr>
            <p:ph idx="1"/>
          </p:nvPr>
        </p:nvPicPr>
        <p:blipFill>
          <a:blip r:embed="rId2"/>
          <a:stretch>
            <a:fillRect/>
          </a:stretch>
        </p:blipFill>
        <p:spPr>
          <a:xfrm>
            <a:off x="1640541" y="1217747"/>
            <a:ext cx="9310767" cy="5275222"/>
          </a:xfrm>
          <a:prstGeom prst="rect">
            <a:avLst/>
          </a:prstGeom>
        </p:spPr>
      </p:pic>
      <p:sp>
        <p:nvSpPr>
          <p:cNvPr id="2" name="Title 1">
            <a:extLst>
              <a:ext uri="{FF2B5EF4-FFF2-40B4-BE49-F238E27FC236}">
                <a16:creationId xmlns:a16="http://schemas.microsoft.com/office/drawing/2014/main" id="{BA2B4A44-5C59-4711-8D17-070DAA27474E}"/>
              </a:ext>
            </a:extLst>
          </p:cNvPr>
          <p:cNvSpPr>
            <a:spLocks noGrp="1"/>
          </p:cNvSpPr>
          <p:nvPr>
            <p:ph type="title"/>
          </p:nvPr>
        </p:nvSpPr>
        <p:spPr/>
        <p:txBody>
          <a:bodyPr/>
          <a:lstStyle/>
          <a:p>
            <a:r>
              <a:rPr lang="en-US" dirty="0"/>
              <a:t>Number of papers with “proprietary” data</a:t>
            </a:r>
          </a:p>
        </p:txBody>
      </p:sp>
      <p:sp>
        <p:nvSpPr>
          <p:cNvPr id="5" name="TextBox 4">
            <a:extLst>
              <a:ext uri="{FF2B5EF4-FFF2-40B4-BE49-F238E27FC236}">
                <a16:creationId xmlns:a16="http://schemas.microsoft.com/office/drawing/2014/main" id="{1BDC53AA-CC1D-4832-B5E1-C26D95775F61}"/>
              </a:ext>
            </a:extLst>
          </p:cNvPr>
          <p:cNvSpPr txBox="1"/>
          <p:nvPr/>
        </p:nvSpPr>
        <p:spPr>
          <a:xfrm>
            <a:off x="10608739" y="2201885"/>
            <a:ext cx="535724" cy="1384995"/>
          </a:xfrm>
          <a:prstGeom prst="rect">
            <a:avLst/>
          </a:prstGeom>
          <a:noFill/>
        </p:spPr>
        <p:txBody>
          <a:bodyPr wrap="none" rtlCol="0">
            <a:spAutoFit/>
          </a:bodyPr>
          <a:lstStyle/>
          <a:p>
            <a:r>
              <a:rPr lang="en-US" sz="1400" b="1" dirty="0"/>
              <a:t>/8</a:t>
            </a:r>
          </a:p>
          <a:p>
            <a:r>
              <a:rPr lang="en-US" sz="1400" b="1" dirty="0"/>
              <a:t>/35</a:t>
            </a:r>
          </a:p>
          <a:p>
            <a:r>
              <a:rPr lang="en-US" sz="1400" b="1" dirty="0"/>
              <a:t>/36</a:t>
            </a:r>
          </a:p>
          <a:p>
            <a:r>
              <a:rPr lang="en-US" sz="1400" b="1" dirty="0"/>
              <a:t>/40</a:t>
            </a:r>
          </a:p>
          <a:p>
            <a:r>
              <a:rPr lang="en-US" sz="1400" b="1" dirty="0"/>
              <a:t>/38</a:t>
            </a:r>
          </a:p>
          <a:p>
            <a:r>
              <a:rPr lang="en-US" sz="1400" b="1" dirty="0"/>
              <a:t>/157</a:t>
            </a:r>
            <a:endParaRPr lang="en-US" b="1" dirty="0"/>
          </a:p>
        </p:txBody>
      </p:sp>
      <p:sp>
        <p:nvSpPr>
          <p:cNvPr id="6" name="Rectangle 5">
            <a:extLst>
              <a:ext uri="{FF2B5EF4-FFF2-40B4-BE49-F238E27FC236}">
                <a16:creationId xmlns:a16="http://schemas.microsoft.com/office/drawing/2014/main" id="{C688755F-03ED-4DA3-A368-CD1B362DD7BA}"/>
              </a:ext>
            </a:extLst>
          </p:cNvPr>
          <p:cNvSpPr/>
          <p:nvPr/>
        </p:nvSpPr>
        <p:spPr>
          <a:xfrm>
            <a:off x="4073689" y="3199117"/>
            <a:ext cx="672353" cy="531158"/>
          </a:xfrm>
          <a:prstGeom prst="rect">
            <a:avLst/>
          </a:prstGeom>
          <a:noFill/>
          <a:ln w="63500">
            <a:solidFill>
              <a:schemeClr val="accent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DA9902-9FCA-481D-B5B1-3BADE7F30311}"/>
              </a:ext>
            </a:extLst>
          </p:cNvPr>
          <p:cNvSpPr/>
          <p:nvPr/>
        </p:nvSpPr>
        <p:spPr>
          <a:xfrm>
            <a:off x="3125672" y="5802595"/>
            <a:ext cx="672353" cy="531158"/>
          </a:xfrm>
          <a:prstGeom prst="rect">
            <a:avLst/>
          </a:prstGeom>
          <a:noFill/>
          <a:ln w="63500">
            <a:solidFill>
              <a:schemeClr val="accent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E28378-EA83-4A2E-86B0-08019FDBF20C}"/>
              </a:ext>
            </a:extLst>
          </p:cNvPr>
          <p:cNvSpPr/>
          <p:nvPr/>
        </p:nvSpPr>
        <p:spPr>
          <a:xfrm>
            <a:off x="6870402" y="5794571"/>
            <a:ext cx="672353" cy="531158"/>
          </a:xfrm>
          <a:prstGeom prst="rect">
            <a:avLst/>
          </a:prstGeom>
          <a:noFill/>
          <a:ln w="63500">
            <a:solidFill>
              <a:schemeClr val="accent1">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51BE086-742D-4B06-A908-FAAB5C709FB8}"/>
              </a:ext>
            </a:extLst>
          </p:cNvPr>
          <p:cNvCxnSpPr>
            <a:stCxn id="6" idx="2"/>
            <a:endCxn id="7" idx="0"/>
          </p:cNvCxnSpPr>
          <p:nvPr/>
        </p:nvCxnSpPr>
        <p:spPr>
          <a:xfrm rot="5400000">
            <a:off x="2899698" y="4292427"/>
            <a:ext cx="2072320" cy="948017"/>
          </a:xfrm>
          <a:prstGeom prst="curvedConnector3">
            <a:avLst/>
          </a:prstGeom>
          <a:ln w="76200">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2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Fanelli</a:t>
            </a:r>
            <a:r>
              <a:rPr lang="en-US" dirty="0"/>
              <a:t> (2018), Is science really facing a reproducibility crisis, and do we need it to?</a:t>
            </a:r>
          </a:p>
        </p:txBody>
      </p:sp>
      <p:sp>
        <p:nvSpPr>
          <p:cNvPr id="3" name="Content Placeholder 2"/>
          <p:cNvSpPr>
            <a:spLocks noGrp="1"/>
          </p:cNvSpPr>
          <p:nvPr>
            <p:ph idx="1"/>
          </p:nvPr>
        </p:nvSpPr>
        <p:spPr/>
        <p:txBody>
          <a:bodyPr/>
          <a:lstStyle/>
          <a:p>
            <a:pPr marL="0" indent="0">
              <a:buNone/>
            </a:pPr>
            <a:r>
              <a:rPr lang="en-US" dirty="0" smtClean="0"/>
              <a:t>In fact, </a:t>
            </a:r>
            <a:r>
              <a:rPr lang="en-US" dirty="0" err="1" smtClean="0"/>
              <a:t>Fanelli</a:t>
            </a:r>
            <a:r>
              <a:rPr lang="en-US" dirty="0" smtClean="0"/>
              <a:t> finds that</a:t>
            </a:r>
          </a:p>
          <a:p>
            <a:pPr marL="0" indent="0">
              <a:buNone/>
            </a:pPr>
            <a:r>
              <a:rPr lang="en-US" dirty="0" smtClean="0">
                <a:latin typeface="Century" panose="02040604050505020304" pitchFamily="18" charset="0"/>
              </a:rPr>
              <a:t>“researchers </a:t>
            </a:r>
            <a:r>
              <a:rPr lang="en-US" dirty="0">
                <a:latin typeface="Century" panose="02040604050505020304" pitchFamily="18" charset="0"/>
              </a:rPr>
              <a:t>that publish at </a:t>
            </a:r>
            <a:r>
              <a:rPr lang="en-US" b="1" dirty="0">
                <a:solidFill>
                  <a:schemeClr val="accent6">
                    <a:lumMod val="75000"/>
                  </a:schemeClr>
                </a:solidFill>
                <a:latin typeface="Century" panose="02040604050505020304" pitchFamily="18" charset="0"/>
              </a:rPr>
              <a:t>higher frequency</a:t>
            </a:r>
            <a:r>
              <a:rPr lang="en-US" dirty="0">
                <a:latin typeface="Century" panose="02040604050505020304" pitchFamily="18" charset="0"/>
              </a:rPr>
              <a:t>, </a:t>
            </a:r>
            <a:r>
              <a:rPr lang="en-US" b="1" dirty="0">
                <a:solidFill>
                  <a:schemeClr val="accent1">
                    <a:lumMod val="75000"/>
                  </a:schemeClr>
                </a:solidFill>
                <a:latin typeface="Century" panose="02040604050505020304" pitchFamily="18" charset="0"/>
              </a:rPr>
              <a:t>in journals with higher impact factor</a:t>
            </a:r>
            <a:r>
              <a:rPr lang="en-US" dirty="0">
                <a:latin typeface="Century" panose="02040604050505020304" pitchFamily="18" charset="0"/>
              </a:rPr>
              <a:t>, and in countries where </a:t>
            </a:r>
            <a:r>
              <a:rPr lang="en-US" sz="3200" b="1" dirty="0">
                <a:solidFill>
                  <a:schemeClr val="accent4">
                    <a:lumMod val="75000"/>
                  </a:schemeClr>
                </a:solidFill>
                <a:latin typeface="Century" panose="02040604050505020304" pitchFamily="18" charset="0"/>
              </a:rPr>
              <a:t>pressures to publish are high</a:t>
            </a:r>
            <a:r>
              <a:rPr lang="en-US" dirty="0">
                <a:latin typeface="Century" panose="02040604050505020304" pitchFamily="18" charset="0"/>
              </a:rPr>
              <a:t>, </a:t>
            </a:r>
            <a:endParaRPr lang="en-US" dirty="0" smtClean="0">
              <a:latin typeface="Century" panose="02040604050505020304" pitchFamily="18" charset="0"/>
            </a:endParaRPr>
          </a:p>
          <a:p>
            <a:pPr marL="0" indent="0">
              <a:buNone/>
            </a:pPr>
            <a:r>
              <a:rPr lang="en-US" dirty="0" smtClean="0">
                <a:latin typeface="Century" panose="02040604050505020304" pitchFamily="18" charset="0"/>
              </a:rPr>
              <a:t>are </a:t>
            </a:r>
          </a:p>
          <a:p>
            <a:pPr marL="0" indent="0">
              <a:buNone/>
            </a:pPr>
            <a:r>
              <a:rPr lang="en-US" sz="3200" b="1" dirty="0" smtClean="0">
                <a:solidFill>
                  <a:schemeClr val="accent4">
                    <a:lumMod val="75000"/>
                  </a:schemeClr>
                </a:solidFill>
                <a:latin typeface="Century" panose="02040604050505020304" pitchFamily="18" charset="0"/>
              </a:rPr>
              <a:t>equally </a:t>
            </a:r>
            <a:r>
              <a:rPr lang="en-US" sz="3200" b="1" dirty="0">
                <a:solidFill>
                  <a:schemeClr val="accent4">
                    <a:lumMod val="75000"/>
                  </a:schemeClr>
                </a:solidFill>
                <a:latin typeface="Century" panose="02040604050505020304" pitchFamily="18" charset="0"/>
              </a:rPr>
              <a:t>or more likely </a:t>
            </a:r>
            <a:r>
              <a:rPr lang="en-US" dirty="0">
                <a:latin typeface="Century" panose="02040604050505020304" pitchFamily="18" charset="0"/>
              </a:rPr>
              <a:t>to </a:t>
            </a:r>
            <a:r>
              <a:rPr lang="en-US" b="1" dirty="0">
                <a:solidFill>
                  <a:schemeClr val="accent4">
                    <a:lumMod val="75000"/>
                  </a:schemeClr>
                </a:solidFill>
                <a:latin typeface="Century" panose="02040604050505020304" pitchFamily="18" charset="0"/>
              </a:rPr>
              <a:t>correct</a:t>
            </a:r>
            <a:r>
              <a:rPr lang="en-US" dirty="0">
                <a:latin typeface="Century" panose="02040604050505020304" pitchFamily="18" charset="0"/>
              </a:rPr>
              <a:t> their work, </a:t>
            </a:r>
            <a:r>
              <a:rPr lang="en-US" b="1" dirty="0">
                <a:solidFill>
                  <a:schemeClr val="accent6">
                    <a:lumMod val="75000"/>
                  </a:schemeClr>
                </a:solidFill>
                <a:latin typeface="Century" panose="02040604050505020304" pitchFamily="18" charset="0"/>
              </a:rPr>
              <a:t>less likely </a:t>
            </a:r>
            <a:r>
              <a:rPr lang="en-US" dirty="0">
                <a:latin typeface="Century" panose="02040604050505020304" pitchFamily="18" charset="0"/>
              </a:rPr>
              <a:t>to publish papers that are </a:t>
            </a:r>
            <a:r>
              <a:rPr lang="en-US" b="1" dirty="0">
                <a:solidFill>
                  <a:schemeClr val="accent6">
                    <a:lumMod val="75000"/>
                  </a:schemeClr>
                </a:solidFill>
                <a:latin typeface="Century" panose="02040604050505020304" pitchFamily="18" charset="0"/>
              </a:rPr>
              <a:t>retracted</a:t>
            </a:r>
            <a:r>
              <a:rPr lang="en-US" dirty="0">
                <a:latin typeface="Century" panose="02040604050505020304" pitchFamily="18" charset="0"/>
              </a:rPr>
              <a:t>, </a:t>
            </a:r>
            <a:r>
              <a:rPr lang="en-US" b="1" dirty="0">
                <a:solidFill>
                  <a:schemeClr val="accent1">
                    <a:lumMod val="75000"/>
                  </a:schemeClr>
                </a:solidFill>
                <a:latin typeface="Century" panose="02040604050505020304" pitchFamily="18" charset="0"/>
              </a:rPr>
              <a:t>less likely </a:t>
            </a:r>
            <a:r>
              <a:rPr lang="en-US" dirty="0">
                <a:latin typeface="Century" panose="02040604050505020304" pitchFamily="18" charset="0"/>
              </a:rPr>
              <a:t>to author papers that contain </a:t>
            </a:r>
            <a:r>
              <a:rPr lang="en-US" b="1" dirty="0">
                <a:solidFill>
                  <a:schemeClr val="accent1">
                    <a:lumMod val="75000"/>
                  </a:schemeClr>
                </a:solidFill>
                <a:latin typeface="Century" panose="02040604050505020304" pitchFamily="18" charset="0"/>
              </a:rPr>
              <a:t>duplicated</a:t>
            </a:r>
            <a:r>
              <a:rPr lang="en-US" dirty="0">
                <a:latin typeface="Century" panose="02040604050505020304" pitchFamily="18" charset="0"/>
              </a:rPr>
              <a:t> images, and </a:t>
            </a:r>
            <a:r>
              <a:rPr lang="en-US" b="1" dirty="0">
                <a:solidFill>
                  <a:srgbClr val="7030A0"/>
                </a:solidFill>
                <a:latin typeface="Century" panose="02040604050505020304" pitchFamily="18" charset="0"/>
              </a:rPr>
              <a:t>less likely </a:t>
            </a:r>
            <a:r>
              <a:rPr lang="en-US" dirty="0">
                <a:latin typeface="Century" panose="02040604050505020304" pitchFamily="18" charset="0"/>
              </a:rPr>
              <a:t>to author papers reporting </a:t>
            </a:r>
            <a:r>
              <a:rPr lang="en-US" b="1" dirty="0">
                <a:solidFill>
                  <a:srgbClr val="7030A0"/>
                </a:solidFill>
                <a:latin typeface="Century" panose="02040604050505020304" pitchFamily="18" charset="0"/>
              </a:rPr>
              <a:t>overestimated</a:t>
            </a:r>
            <a:r>
              <a:rPr lang="en-US" dirty="0">
                <a:latin typeface="Century" panose="02040604050505020304" pitchFamily="18" charset="0"/>
              </a:rPr>
              <a:t> </a:t>
            </a:r>
            <a:r>
              <a:rPr lang="en-US" dirty="0" smtClean="0">
                <a:latin typeface="Century" panose="02040604050505020304" pitchFamily="18" charset="0"/>
              </a:rPr>
              <a:t>effects”</a:t>
            </a:r>
            <a:endParaRPr lang="en-US" dirty="0">
              <a:latin typeface="Century" panose="02040604050505020304" pitchFamily="18" charset="0"/>
            </a:endParaRPr>
          </a:p>
        </p:txBody>
      </p:sp>
    </p:spTree>
    <p:extLst>
      <p:ext uri="{BB962C8B-B14F-4D97-AF65-F5344CB8AC3E}">
        <p14:creationId xmlns:p14="http://schemas.microsoft.com/office/powerpoint/2010/main" val="72195968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28680-DB62-48BC-B022-CD4404AFA66B}"/>
              </a:ext>
            </a:extLst>
          </p:cNvPr>
          <p:cNvSpPr>
            <a:spLocks noGrp="1"/>
          </p:cNvSpPr>
          <p:nvPr>
            <p:ph type="title"/>
          </p:nvPr>
        </p:nvSpPr>
        <p:spPr/>
        <p:txBody>
          <a:bodyPr/>
          <a:lstStyle/>
          <a:p>
            <a:r>
              <a:rPr lang="en-US" dirty="0"/>
              <a:t>Confidentiality and Accessibility</a:t>
            </a:r>
          </a:p>
        </p:txBody>
      </p:sp>
      <p:pic>
        <p:nvPicPr>
          <p:cNvPr id="7" name="Content Placeholder 6">
            <a:extLst>
              <a:ext uri="{FF2B5EF4-FFF2-40B4-BE49-F238E27FC236}">
                <a16:creationId xmlns:a16="http://schemas.microsoft.com/office/drawing/2014/main" id="{01D143E3-12C5-4990-A441-5030F94C38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03400" y="2782094"/>
            <a:ext cx="3251200" cy="2438400"/>
          </a:xfrm>
          <a:effectLst>
            <a:softEdge rad="127000"/>
          </a:effectLst>
        </p:spPr>
      </p:pic>
      <p:pic>
        <p:nvPicPr>
          <p:cNvPr id="13" name="Content Placeholder 12">
            <a:extLst>
              <a:ext uri="{FF2B5EF4-FFF2-40B4-BE49-F238E27FC236}">
                <a16:creationId xmlns:a16="http://schemas.microsoft.com/office/drawing/2014/main" id="{14362D39-CF51-447D-9F27-A17838E5BDD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2753" y="2782094"/>
            <a:ext cx="3643952" cy="2441448"/>
          </a:xfrm>
          <a:effectLst>
            <a:softEdge rad="127000"/>
          </a:effectLst>
        </p:spPr>
      </p:pic>
      <p:sp>
        <p:nvSpPr>
          <p:cNvPr id="14" name="Flowchart: Magnetic Disk 13">
            <a:extLst>
              <a:ext uri="{FF2B5EF4-FFF2-40B4-BE49-F238E27FC236}">
                <a16:creationId xmlns:a16="http://schemas.microsoft.com/office/drawing/2014/main" id="{A7C7380E-9BD6-491C-AD9B-7AB2C4CCFE59}"/>
              </a:ext>
            </a:extLst>
          </p:cNvPr>
          <p:cNvSpPr/>
          <p:nvPr/>
        </p:nvSpPr>
        <p:spPr>
          <a:xfrm>
            <a:off x="4990556" y="3496236"/>
            <a:ext cx="1526241" cy="78665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Confidential</a:t>
            </a:r>
          </a:p>
          <a:p>
            <a:pPr algn="ctr"/>
            <a:r>
              <a:rPr lang="en-US" dirty="0"/>
              <a:t>data</a:t>
            </a:r>
          </a:p>
        </p:txBody>
      </p:sp>
      <p:sp>
        <p:nvSpPr>
          <p:cNvPr id="15" name="Scroll: Horizontal 14">
            <a:extLst>
              <a:ext uri="{FF2B5EF4-FFF2-40B4-BE49-F238E27FC236}">
                <a16:creationId xmlns:a16="http://schemas.microsoft.com/office/drawing/2014/main" id="{2EC74A9D-1D4F-4A40-A475-B9FADC03B735}"/>
              </a:ext>
            </a:extLst>
          </p:cNvPr>
          <p:cNvSpPr/>
          <p:nvPr/>
        </p:nvSpPr>
        <p:spPr>
          <a:xfrm>
            <a:off x="2336426" y="5170394"/>
            <a:ext cx="2185147" cy="665629"/>
          </a:xfrm>
          <a:prstGeom prst="horizontalScroll">
            <a:avLst/>
          </a:prstGeom>
          <a:solidFill>
            <a:srgbClr val="FF75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Confidentiality</a:t>
            </a:r>
          </a:p>
        </p:txBody>
      </p:sp>
      <p:sp>
        <p:nvSpPr>
          <p:cNvPr id="17" name="Scroll: Horizontal 16">
            <a:extLst>
              <a:ext uri="{FF2B5EF4-FFF2-40B4-BE49-F238E27FC236}">
                <a16:creationId xmlns:a16="http://schemas.microsoft.com/office/drawing/2014/main" id="{66DE2F88-2E5A-4059-8876-6B89DB3DD7DC}"/>
              </a:ext>
            </a:extLst>
          </p:cNvPr>
          <p:cNvSpPr/>
          <p:nvPr/>
        </p:nvSpPr>
        <p:spPr>
          <a:xfrm>
            <a:off x="7182155" y="5220494"/>
            <a:ext cx="2185147" cy="665629"/>
          </a:xfrm>
          <a:prstGeom prst="horizontalScroll">
            <a:avLst/>
          </a:prstGeom>
          <a:solidFill>
            <a:srgbClr val="0BEB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Accessibility</a:t>
            </a:r>
          </a:p>
        </p:txBody>
      </p:sp>
    </p:spTree>
    <p:extLst>
      <p:ext uri="{BB962C8B-B14F-4D97-AF65-F5344CB8AC3E}">
        <p14:creationId xmlns:p14="http://schemas.microsoft.com/office/powerpoint/2010/main" val="20844711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3BEE-F75F-419E-A835-C60291B2968B}"/>
              </a:ext>
            </a:extLst>
          </p:cNvPr>
          <p:cNvSpPr>
            <a:spLocks noGrp="1"/>
          </p:cNvSpPr>
          <p:nvPr>
            <p:ph type="title"/>
          </p:nvPr>
        </p:nvSpPr>
        <p:spPr/>
        <p:txBody>
          <a:bodyPr/>
          <a:lstStyle/>
          <a:p>
            <a:r>
              <a:rPr lang="en-US" dirty="0"/>
              <a:t>Types of data access</a:t>
            </a:r>
          </a:p>
        </p:txBody>
      </p:sp>
      <p:sp>
        <p:nvSpPr>
          <p:cNvPr id="3" name="Content Placeholder 2">
            <a:extLst>
              <a:ext uri="{FF2B5EF4-FFF2-40B4-BE49-F238E27FC236}">
                <a16:creationId xmlns:a16="http://schemas.microsoft.com/office/drawing/2014/main" id="{ED4935B9-7598-4B18-B51E-A88795226B91}"/>
              </a:ext>
            </a:extLst>
          </p:cNvPr>
          <p:cNvSpPr>
            <a:spLocks noGrp="1"/>
          </p:cNvSpPr>
          <p:nvPr>
            <p:ph idx="1"/>
          </p:nvPr>
        </p:nvSpPr>
        <p:spPr/>
        <p:txBody>
          <a:bodyPr>
            <a:normAutofit/>
          </a:bodyPr>
          <a:lstStyle/>
          <a:p>
            <a:r>
              <a:rPr lang="en-US" sz="3600" b="1" dirty="0"/>
              <a:t>Proprietary</a:t>
            </a:r>
            <a:r>
              <a:rPr lang="en-US" dirty="0"/>
              <a:t>: often meant for all restricted-access, more narrowly for commercial data</a:t>
            </a:r>
          </a:p>
          <a:p>
            <a:r>
              <a:rPr lang="en-US" sz="3600" b="1" dirty="0"/>
              <a:t>Confidential</a:t>
            </a:r>
            <a:r>
              <a:rPr lang="en-US" dirty="0"/>
              <a:t>: for any number of reasons, data cannot be anonymized without affecting the statistical validity of the data and the results</a:t>
            </a:r>
          </a:p>
          <a:p>
            <a:r>
              <a:rPr lang="en-US" sz="3600" b="1" dirty="0"/>
              <a:t>Licensed data</a:t>
            </a:r>
            <a:r>
              <a:rPr lang="en-US" dirty="0"/>
              <a:t>: data which is subject to conditions (use, access, redistribution)</a:t>
            </a:r>
          </a:p>
          <a:p>
            <a:r>
              <a:rPr lang="en-US" sz="3200" b="1" dirty="0"/>
              <a:t>Open-access data</a:t>
            </a:r>
            <a:r>
              <a:rPr lang="en-US" dirty="0"/>
              <a:t>: often used for “free” or “unencumbered” data</a:t>
            </a:r>
          </a:p>
        </p:txBody>
      </p:sp>
    </p:spTree>
    <p:extLst>
      <p:ext uri="{BB962C8B-B14F-4D97-AF65-F5344CB8AC3E}">
        <p14:creationId xmlns:p14="http://schemas.microsoft.com/office/powerpoint/2010/main" val="13470063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4B78-7D43-432D-86AB-59DA14A4A4A7}"/>
              </a:ext>
            </a:extLst>
          </p:cNvPr>
          <p:cNvSpPr>
            <a:spLocks noGrp="1"/>
          </p:cNvSpPr>
          <p:nvPr>
            <p:ph type="title"/>
          </p:nvPr>
        </p:nvSpPr>
        <p:spPr/>
        <p:txBody>
          <a:bodyPr/>
          <a:lstStyle/>
          <a:p>
            <a:r>
              <a:rPr lang="en-US" dirty="0"/>
              <a:t>Alternate view</a:t>
            </a:r>
          </a:p>
        </p:txBody>
      </p:sp>
      <p:pic>
        <p:nvPicPr>
          <p:cNvPr id="5" name="Content Placeholder 4">
            <a:extLst>
              <a:ext uri="{FF2B5EF4-FFF2-40B4-BE49-F238E27FC236}">
                <a16:creationId xmlns:a16="http://schemas.microsoft.com/office/drawing/2014/main" id="{06E9C99F-967A-4259-B367-E94B282C319F}"/>
              </a:ext>
            </a:extLst>
          </p:cNvPr>
          <p:cNvPicPr>
            <a:picLocks noGrp="1" noChangeAspect="1"/>
          </p:cNvPicPr>
          <p:nvPr>
            <p:ph idx="1"/>
          </p:nvPr>
        </p:nvPicPr>
        <p:blipFill>
          <a:blip r:embed="rId2"/>
          <a:stretch>
            <a:fillRect/>
          </a:stretch>
        </p:blipFill>
        <p:spPr>
          <a:xfrm>
            <a:off x="838200" y="3020070"/>
            <a:ext cx="10515600" cy="1962448"/>
          </a:xfrm>
          <a:prstGeom prst="rect">
            <a:avLst/>
          </a:prstGeom>
        </p:spPr>
      </p:pic>
      <p:sp>
        <p:nvSpPr>
          <p:cNvPr id="6" name="TextBox 5">
            <a:extLst>
              <a:ext uri="{FF2B5EF4-FFF2-40B4-BE49-F238E27FC236}">
                <a16:creationId xmlns:a16="http://schemas.microsoft.com/office/drawing/2014/main" id="{7D8C85D6-E737-4794-AD62-1FF75DE65CCE}"/>
              </a:ext>
            </a:extLst>
          </p:cNvPr>
          <p:cNvSpPr txBox="1"/>
          <p:nvPr/>
        </p:nvSpPr>
        <p:spPr>
          <a:xfrm>
            <a:off x="939338" y="2818015"/>
            <a:ext cx="467436" cy="369332"/>
          </a:xfrm>
          <a:prstGeom prst="rect">
            <a:avLst/>
          </a:prstGeom>
          <a:noFill/>
        </p:spPr>
        <p:txBody>
          <a:bodyPr wrap="none" rtlCol="0">
            <a:spAutoFit/>
          </a:bodyPr>
          <a:lstStyle/>
          <a:p>
            <a:r>
              <a:rPr lang="en-US" dirty="0"/>
              <a:t>OA</a:t>
            </a:r>
          </a:p>
        </p:txBody>
      </p:sp>
      <p:sp>
        <p:nvSpPr>
          <p:cNvPr id="7" name="TextBox 6">
            <a:extLst>
              <a:ext uri="{FF2B5EF4-FFF2-40B4-BE49-F238E27FC236}">
                <a16:creationId xmlns:a16="http://schemas.microsoft.com/office/drawing/2014/main" id="{243802A8-90F4-4E40-810B-334D8EEB3E38}"/>
              </a:ext>
            </a:extLst>
          </p:cNvPr>
          <p:cNvSpPr txBox="1"/>
          <p:nvPr/>
        </p:nvSpPr>
        <p:spPr>
          <a:xfrm>
            <a:off x="2460568" y="2786803"/>
            <a:ext cx="1465338" cy="369332"/>
          </a:xfrm>
          <a:prstGeom prst="rect">
            <a:avLst/>
          </a:prstGeom>
          <a:noFill/>
        </p:spPr>
        <p:txBody>
          <a:bodyPr wrap="none" rtlCol="0">
            <a:spAutoFit/>
          </a:bodyPr>
          <a:lstStyle/>
          <a:p>
            <a:r>
              <a:rPr lang="en-US" dirty="0"/>
              <a:t>Licensed data</a:t>
            </a:r>
          </a:p>
        </p:txBody>
      </p:sp>
      <p:sp>
        <p:nvSpPr>
          <p:cNvPr id="8" name="TextBox 7">
            <a:extLst>
              <a:ext uri="{FF2B5EF4-FFF2-40B4-BE49-F238E27FC236}">
                <a16:creationId xmlns:a16="http://schemas.microsoft.com/office/drawing/2014/main" id="{B6C8363B-5624-4B37-A337-591D23F1CD7C}"/>
              </a:ext>
            </a:extLst>
          </p:cNvPr>
          <p:cNvSpPr txBox="1"/>
          <p:nvPr/>
        </p:nvSpPr>
        <p:spPr>
          <a:xfrm>
            <a:off x="5199953" y="2807254"/>
            <a:ext cx="1792094" cy="369332"/>
          </a:xfrm>
          <a:prstGeom prst="rect">
            <a:avLst/>
          </a:prstGeom>
          <a:noFill/>
        </p:spPr>
        <p:txBody>
          <a:bodyPr wrap="none" rtlCol="0">
            <a:spAutoFit/>
          </a:bodyPr>
          <a:lstStyle/>
          <a:p>
            <a:r>
              <a:rPr lang="en-US" dirty="0"/>
              <a:t>Confidential data</a:t>
            </a:r>
          </a:p>
        </p:txBody>
      </p:sp>
    </p:spTree>
    <p:extLst>
      <p:ext uri="{BB962C8B-B14F-4D97-AF65-F5344CB8AC3E}">
        <p14:creationId xmlns:p14="http://schemas.microsoft.com/office/powerpoint/2010/main" val="3257383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97E7-DBFB-4058-A79C-8A77074C7874}"/>
              </a:ext>
            </a:extLst>
          </p:cNvPr>
          <p:cNvSpPr>
            <a:spLocks noGrp="1"/>
          </p:cNvSpPr>
          <p:nvPr>
            <p:ph type="title"/>
          </p:nvPr>
        </p:nvSpPr>
        <p:spPr/>
        <p:txBody>
          <a:bodyPr/>
          <a:lstStyle/>
          <a:p>
            <a:r>
              <a:rPr lang="en-US" dirty="0"/>
              <a:t>Black Box problem</a:t>
            </a:r>
          </a:p>
        </p:txBody>
      </p:sp>
      <p:sp>
        <p:nvSpPr>
          <p:cNvPr id="3" name="Content Placeholder 2">
            <a:extLst>
              <a:ext uri="{FF2B5EF4-FFF2-40B4-BE49-F238E27FC236}">
                <a16:creationId xmlns:a16="http://schemas.microsoft.com/office/drawing/2014/main" id="{2B41EF79-4054-42C1-83B9-08C412CAC3C1}"/>
              </a:ext>
            </a:extLst>
          </p:cNvPr>
          <p:cNvSpPr>
            <a:spLocks noGrp="1"/>
          </p:cNvSpPr>
          <p:nvPr>
            <p:ph idx="1"/>
          </p:nvPr>
        </p:nvSpPr>
        <p:spPr/>
        <p:txBody>
          <a:bodyPr/>
          <a:lstStyle/>
          <a:p>
            <a:r>
              <a:rPr lang="en-US" dirty="0"/>
              <a:t>We have less insight into the “proprietary” data papers</a:t>
            </a:r>
          </a:p>
          <a:p>
            <a:r>
              <a:rPr lang="en-US" dirty="0"/>
              <a:t>Less success in “help by authors” in general</a:t>
            </a:r>
          </a:p>
          <a:p>
            <a:r>
              <a:rPr lang="en-US" dirty="0"/>
              <a:t>Information problem</a:t>
            </a:r>
          </a:p>
        </p:txBody>
      </p:sp>
    </p:spTree>
    <p:extLst>
      <p:ext uri="{BB962C8B-B14F-4D97-AF65-F5344CB8AC3E}">
        <p14:creationId xmlns:p14="http://schemas.microsoft.com/office/powerpoint/2010/main" val="38478070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Replicability in RADEs</a:t>
            </a:r>
          </a:p>
        </p:txBody>
      </p:sp>
      <p:sp>
        <p:nvSpPr>
          <p:cNvPr id="3" name="Content Placeholder 2"/>
          <p:cNvSpPr>
            <a:spLocks noGrp="1"/>
          </p:cNvSpPr>
          <p:nvPr>
            <p:ph sz="half" idx="1"/>
          </p:nvPr>
        </p:nvSpPr>
        <p:spPr>
          <a:xfrm>
            <a:off x="838200" y="1825625"/>
            <a:ext cx="7268308" cy="1867144"/>
          </a:xfrm>
        </p:spPr>
        <p:txBody>
          <a:bodyPr>
            <a:normAutofit fontScale="92500" lnSpcReduction="10000"/>
          </a:bodyPr>
          <a:lstStyle/>
          <a:p>
            <a:r>
              <a:rPr lang="en-US" b="1" dirty="0"/>
              <a:t>Replicability</a:t>
            </a:r>
            <a:r>
              <a:rPr lang="en-US" dirty="0"/>
              <a:t> is a problem</a:t>
            </a:r>
          </a:p>
          <a:p>
            <a:pPr lvl="1"/>
            <a:r>
              <a:rPr lang="en-US" dirty="0"/>
              <a:t>Cannot be satisfied with </a:t>
            </a:r>
            <a:r>
              <a:rPr lang="en-US" b="1" dirty="0"/>
              <a:t>idiosyncratic</a:t>
            </a:r>
            <a:r>
              <a:rPr lang="en-US" dirty="0"/>
              <a:t> access mechanisms</a:t>
            </a:r>
          </a:p>
          <a:p>
            <a:pPr lvl="1"/>
            <a:r>
              <a:rPr lang="en-US" dirty="0"/>
              <a:t>Some research with confidential files could </a:t>
            </a:r>
            <a:r>
              <a:rPr lang="en-US" b="1" dirty="0"/>
              <a:t>lose</a:t>
            </a:r>
            <a:r>
              <a:rPr lang="en-US" dirty="0"/>
              <a:t> (reputable) publication outlets</a:t>
            </a:r>
          </a:p>
          <a:p>
            <a:pPr marL="0" indent="0">
              <a:buNone/>
            </a:pPr>
            <a:endParaRPr lang="en-US" dirty="0"/>
          </a:p>
        </p:txBody>
      </p:sp>
      <p:sp>
        <p:nvSpPr>
          <p:cNvPr id="8" name="Content Placeholder 7"/>
          <p:cNvSpPr>
            <a:spLocks noGrp="1"/>
          </p:cNvSpPr>
          <p:nvPr>
            <p:ph sz="half" idx="2"/>
          </p:nvPr>
        </p:nvSpPr>
        <p:spPr>
          <a:xfrm>
            <a:off x="838200" y="4001294"/>
            <a:ext cx="6037385" cy="1613755"/>
          </a:xfrm>
        </p:spPr>
        <p:txBody>
          <a:bodyPr>
            <a:normAutofit fontScale="92500" lnSpcReduction="10000"/>
          </a:bodyPr>
          <a:lstStyle/>
          <a:p>
            <a:r>
              <a:rPr lang="en-US" dirty="0"/>
              <a:t>Transparency critical</a:t>
            </a:r>
          </a:p>
          <a:p>
            <a:pPr lvl="1"/>
            <a:r>
              <a:rPr lang="en-US" dirty="0"/>
              <a:t>Need capability to be able to </a:t>
            </a:r>
            <a:r>
              <a:rPr lang="en-US" b="1" dirty="0"/>
              <a:t>archive</a:t>
            </a:r>
            <a:r>
              <a:rPr lang="en-US" dirty="0"/>
              <a:t> research files within secure enclaves</a:t>
            </a:r>
          </a:p>
          <a:p>
            <a:pPr lvl="1"/>
            <a:r>
              <a:rPr lang="en-US" dirty="0"/>
              <a:t>Need ability to </a:t>
            </a:r>
            <a:r>
              <a:rPr lang="en-US" b="1" dirty="0"/>
              <a:t>publically identify </a:t>
            </a:r>
            <a:r>
              <a:rPr lang="en-US" dirty="0"/>
              <a:t>such files (documentation) </a:t>
            </a:r>
            <a:r>
              <a:rPr lang="en-US" i="1" dirty="0">
                <a:solidFill>
                  <a:schemeClr val="bg2">
                    <a:lumMod val="50000"/>
                  </a:schemeClr>
                </a:solidFill>
              </a:rPr>
              <a:t>[DDI, DOI]</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38" y="3897972"/>
            <a:ext cx="3993539" cy="2714942"/>
          </a:xfrm>
          <a:prstGeom prst="rect">
            <a:avLst/>
          </a:prstGeom>
        </p:spPr>
      </p:pic>
      <p:grpSp>
        <p:nvGrpSpPr>
          <p:cNvPr id="6" name="Group 5"/>
          <p:cNvGrpSpPr/>
          <p:nvPr/>
        </p:nvGrpSpPr>
        <p:grpSpPr>
          <a:xfrm>
            <a:off x="8346464" y="1115890"/>
            <a:ext cx="3323492" cy="2885404"/>
            <a:chOff x="8346464" y="1115890"/>
            <a:chExt cx="3323492" cy="288540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464" y="1115890"/>
              <a:ext cx="2638425" cy="9334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4981" y="1724819"/>
              <a:ext cx="1704975" cy="2276475"/>
            </a:xfrm>
            <a:prstGeom prst="rect">
              <a:avLst/>
            </a:prstGeom>
          </p:spPr>
        </p:pic>
      </p:grpSp>
    </p:spTree>
    <p:extLst>
      <p:ext uri="{BB962C8B-B14F-4D97-AF65-F5344CB8AC3E}">
        <p14:creationId xmlns:p14="http://schemas.microsoft.com/office/powerpoint/2010/main" val="903125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Making data (more) accessible</a:t>
            </a:r>
          </a:p>
        </p:txBody>
      </p:sp>
      <p:sp>
        <p:nvSpPr>
          <p:cNvPr id="4" name="TextBox 3"/>
          <p:cNvSpPr txBox="1"/>
          <p:nvPr/>
        </p:nvSpPr>
        <p:spPr>
          <a:xfrm>
            <a:off x="441064" y="2054711"/>
            <a:ext cx="3603811" cy="107721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National Data </a:t>
            </a:r>
            <a:br>
              <a:rPr lang="en-US" sz="3200" b="1" dirty="0"/>
            </a:br>
            <a:r>
              <a:rPr lang="en-US" sz="3200" b="1" dirty="0"/>
              <a:t>Bank</a:t>
            </a:r>
          </a:p>
        </p:txBody>
      </p:sp>
      <p:sp>
        <p:nvSpPr>
          <p:cNvPr id="5" name="TextBox 4"/>
          <p:cNvSpPr txBox="1"/>
          <p:nvPr/>
        </p:nvSpPr>
        <p:spPr>
          <a:xfrm>
            <a:off x="5735620" y="2257847"/>
            <a:ext cx="3738282" cy="3046988"/>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“Recommendations on Availability of Federal Statistical Materials to Nongovernmental Research Workers”</a:t>
            </a:r>
          </a:p>
        </p:txBody>
      </p:sp>
      <p:sp>
        <p:nvSpPr>
          <p:cNvPr id="6" name="TextBox 5"/>
          <p:cNvSpPr txBox="1"/>
          <p:nvPr/>
        </p:nvSpPr>
        <p:spPr>
          <a:xfrm>
            <a:off x="1078456" y="4238228"/>
            <a:ext cx="3811792" cy="2062103"/>
          </a:xfrm>
          <a:prstGeom prst="rect">
            <a:avLst/>
          </a:prstGeom>
          <a:solidFill>
            <a:schemeClr val="bg2"/>
          </a:solidFill>
          <a:ln>
            <a:solidFill>
              <a:schemeClr val="accent1"/>
            </a:solidFill>
          </a:ln>
          <a:effectLst>
            <a:outerShdw blurRad="76200" dir="18900000" sy="23000" kx="-1200000" algn="bl" rotWithShape="0">
              <a:prstClr val="black">
                <a:alpha val="20000"/>
              </a:prstClr>
            </a:outerShdw>
          </a:effectLst>
        </p:spPr>
        <p:txBody>
          <a:bodyPr wrap="square" rtlCol="0">
            <a:spAutoFit/>
          </a:bodyPr>
          <a:lstStyle/>
          <a:p>
            <a:pPr algn="ctr"/>
            <a:r>
              <a:rPr lang="en-US" sz="3200" b="1" dirty="0"/>
              <a:t>Committee on the Preservation </a:t>
            </a:r>
            <a:br>
              <a:rPr lang="en-US" sz="3200" b="1" dirty="0"/>
            </a:br>
            <a:r>
              <a:rPr lang="en-US" sz="3200" b="1" dirty="0"/>
              <a:t>and Use of Economic Data</a:t>
            </a:r>
          </a:p>
        </p:txBody>
      </p:sp>
      <p:sp>
        <p:nvSpPr>
          <p:cNvPr id="8" name="TextBox 7"/>
          <p:cNvSpPr txBox="1"/>
          <p:nvPr/>
        </p:nvSpPr>
        <p:spPr>
          <a:xfrm>
            <a:off x="1554480" y="732812"/>
            <a:ext cx="7919422" cy="553998"/>
          </a:xfrm>
          <a:prstGeom prst="rect">
            <a:avLst/>
          </a:prstGeom>
          <a:solidFill>
            <a:schemeClr val="bg1"/>
          </a:solidFill>
        </p:spPr>
        <p:txBody>
          <a:bodyPr wrap="square" rtlCol="0">
            <a:spAutoFit/>
          </a:bodyPr>
          <a:lstStyle/>
          <a:p>
            <a:r>
              <a:rPr lang="en-US" sz="3000" dirty="0">
                <a:latin typeface="Perpetua Titling MT" panose="02020502060505020804" pitchFamily="18" charset="0"/>
              </a:rPr>
              <a:t>Making data (more) accessible</a:t>
            </a:r>
          </a:p>
        </p:txBody>
      </p:sp>
      <p:sp>
        <p:nvSpPr>
          <p:cNvPr id="9" name="TextBox 8"/>
          <p:cNvSpPr txBox="1"/>
          <p:nvPr/>
        </p:nvSpPr>
        <p:spPr>
          <a:xfrm>
            <a:off x="484093" y="2116266"/>
            <a:ext cx="3517751" cy="954107"/>
          </a:xfrm>
          <a:prstGeom prst="rect">
            <a:avLst/>
          </a:prstGeom>
          <a:solidFill>
            <a:schemeClr val="bg2"/>
          </a:solidFill>
          <a:ln>
            <a:noFill/>
          </a:ln>
          <a:effectLst/>
        </p:spPr>
        <p:txBody>
          <a:bodyPr wrap="square" rtlCol="0">
            <a:spAutoFit/>
          </a:bodyPr>
          <a:lstStyle/>
          <a:p>
            <a:pPr algn="ctr"/>
            <a:r>
              <a:rPr lang="en-US" sz="2800" dirty="0">
                <a:latin typeface="Perpetua Titling MT" panose="02020502060505020804" pitchFamily="18" charset="0"/>
              </a:rPr>
              <a:t>National Data </a:t>
            </a:r>
            <a:br>
              <a:rPr lang="en-US" sz="2800" dirty="0">
                <a:latin typeface="Perpetua Titling MT" panose="02020502060505020804" pitchFamily="18" charset="0"/>
              </a:rPr>
            </a:br>
            <a:r>
              <a:rPr lang="en-US" sz="2800" dirty="0">
                <a:latin typeface="Perpetua Titling MT" panose="02020502060505020804" pitchFamily="18" charset="0"/>
              </a:rPr>
              <a:t>Bank </a:t>
            </a:r>
            <a:r>
              <a:rPr lang="en-US" sz="1400" dirty="0">
                <a:latin typeface="Perpetua Titling MT" panose="02020502060505020804" pitchFamily="18" charset="0"/>
              </a:rPr>
              <a:t>(1965)</a:t>
            </a:r>
            <a:endParaRPr lang="en-US" sz="2800" dirty="0">
              <a:latin typeface="Perpetua Titling MT" panose="02020502060505020804" pitchFamily="18" charset="0"/>
            </a:endParaRPr>
          </a:p>
        </p:txBody>
      </p:sp>
      <p:sp>
        <p:nvSpPr>
          <p:cNvPr id="10" name="TextBox 9"/>
          <p:cNvSpPr txBox="1"/>
          <p:nvPr/>
        </p:nvSpPr>
        <p:spPr>
          <a:xfrm>
            <a:off x="5802855" y="2376180"/>
            <a:ext cx="3603811" cy="2893100"/>
          </a:xfrm>
          <a:prstGeom prst="rect">
            <a:avLst/>
          </a:prstGeom>
          <a:solidFill>
            <a:schemeClr val="bg2"/>
          </a:solidFill>
          <a:ln>
            <a:noFill/>
          </a:ln>
          <a:effectLst/>
        </p:spPr>
        <p:txBody>
          <a:bodyPr wrap="square" rtlCol="0">
            <a:spAutoFit/>
          </a:bodyPr>
          <a:lstStyle/>
          <a:p>
            <a:pPr algn="ctr"/>
            <a:r>
              <a:rPr lang="en-US" sz="2400" dirty="0">
                <a:latin typeface="Perpetua Titling MT" panose="02020502060505020804" pitchFamily="18" charset="0"/>
              </a:rPr>
              <a:t>“</a:t>
            </a:r>
            <a:r>
              <a:rPr lang="en-US" sz="2500" dirty="0">
                <a:latin typeface="Perpetua Titling MT" panose="02020502060505020804" pitchFamily="18" charset="0"/>
              </a:rPr>
              <a:t>Recommendations on Availability of Federal Statistical Materials to Nongovernmental Research Workers</a:t>
            </a:r>
            <a:r>
              <a:rPr lang="en-US" sz="2400" dirty="0">
                <a:latin typeface="Perpetua Titling MT" panose="02020502060505020804" pitchFamily="18" charset="0"/>
              </a:rPr>
              <a:t>”</a:t>
            </a:r>
          </a:p>
          <a:p>
            <a:pPr algn="ctr"/>
            <a:r>
              <a:rPr lang="en-US" sz="1600" dirty="0">
                <a:latin typeface="Perpetua Titling MT" panose="02020502060505020804" pitchFamily="18" charset="0"/>
              </a:rPr>
              <a:t>(1959)</a:t>
            </a:r>
          </a:p>
          <a:p>
            <a:pPr algn="ctr"/>
            <a:endParaRPr lang="en-US" sz="1600" dirty="0">
              <a:latin typeface="Perpetua Titling MT" panose="02020502060505020804" pitchFamily="18" charset="0"/>
            </a:endParaRPr>
          </a:p>
        </p:txBody>
      </p:sp>
      <p:sp>
        <p:nvSpPr>
          <p:cNvPr id="11" name="TextBox 10"/>
          <p:cNvSpPr txBox="1"/>
          <p:nvPr/>
        </p:nvSpPr>
        <p:spPr>
          <a:xfrm>
            <a:off x="1182446" y="4253616"/>
            <a:ext cx="3603811" cy="2031325"/>
          </a:xfrm>
          <a:prstGeom prst="rect">
            <a:avLst/>
          </a:prstGeom>
          <a:solidFill>
            <a:schemeClr val="bg2"/>
          </a:solidFill>
          <a:ln>
            <a:noFill/>
          </a:ln>
          <a:effectLst/>
        </p:spPr>
        <p:txBody>
          <a:bodyPr wrap="square" rtlCol="0">
            <a:spAutoFit/>
          </a:bodyPr>
          <a:lstStyle/>
          <a:p>
            <a:pPr algn="ctr"/>
            <a:r>
              <a:rPr lang="en-US" sz="2800" dirty="0">
                <a:latin typeface="Perpetua Titling MT" panose="02020502060505020804" pitchFamily="18" charset="0"/>
              </a:rPr>
              <a:t>Committee on the Preservation and Use of Economic Data</a:t>
            </a:r>
          </a:p>
          <a:p>
            <a:pPr algn="ctr"/>
            <a:r>
              <a:rPr lang="en-US" sz="1400" dirty="0">
                <a:latin typeface="Perpetua Titling MT" panose="02020502060505020804" pitchFamily="18" charset="0"/>
              </a:rPr>
              <a:t>(1965)</a:t>
            </a:r>
          </a:p>
        </p:txBody>
      </p:sp>
      <p:sp>
        <p:nvSpPr>
          <p:cNvPr id="12" name="TextBox 11"/>
          <p:cNvSpPr txBox="1"/>
          <p:nvPr/>
        </p:nvSpPr>
        <p:spPr>
          <a:xfrm>
            <a:off x="7236824" y="6508376"/>
            <a:ext cx="3531582" cy="215444"/>
          </a:xfrm>
          <a:prstGeom prst="rect">
            <a:avLst/>
          </a:prstGeom>
          <a:noFill/>
        </p:spPr>
        <p:txBody>
          <a:bodyPr wrap="square" rtlCol="0">
            <a:spAutoFit/>
          </a:bodyPr>
          <a:lstStyle/>
          <a:p>
            <a:pPr algn="r"/>
            <a:r>
              <a:rPr lang="en-US" sz="800" dirty="0" err="1">
                <a:hlinkClick r:id="rId3"/>
              </a:rPr>
              <a:t>Src</a:t>
            </a:r>
            <a:r>
              <a:rPr lang="en-US" sz="800" dirty="0">
                <a:hlinkClick r:id="rId3"/>
              </a:rPr>
              <a:t>: Kraus (</a:t>
            </a:r>
            <a:r>
              <a:rPr lang="en-US" sz="800" dirty="0" smtClean="0">
                <a:hlinkClick r:id="rId3"/>
              </a:rPr>
              <a:t>2013)</a:t>
            </a:r>
            <a:endParaRPr lang="en-US" sz="800" dirty="0"/>
          </a:p>
        </p:txBody>
      </p:sp>
      <p:sp>
        <p:nvSpPr>
          <p:cNvPr id="13" name="Star: 5 Points 6"/>
          <p:cNvSpPr/>
          <p:nvPr/>
        </p:nvSpPr>
        <p:spPr>
          <a:xfrm>
            <a:off x="3090581" y="1968649"/>
            <a:ext cx="3517751" cy="322729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1959-1965</a:t>
            </a:r>
          </a:p>
        </p:txBody>
      </p:sp>
    </p:spTree>
    <p:extLst>
      <p:ext uri="{BB962C8B-B14F-4D97-AF65-F5344CB8AC3E}">
        <p14:creationId xmlns:p14="http://schemas.microsoft.com/office/powerpoint/2010/main" val="20500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researchers knocking on the door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632" y="2939143"/>
            <a:ext cx="3401605" cy="1919401"/>
          </a:xfrm>
        </p:spPr>
      </p:pic>
    </p:spTree>
    <p:extLst>
      <p:ext uri="{BB962C8B-B14F-4D97-AF65-F5344CB8AC3E}">
        <p14:creationId xmlns:p14="http://schemas.microsoft.com/office/powerpoint/2010/main" val="15229456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RADEs in the US</a:t>
            </a:r>
          </a:p>
        </p:txBody>
      </p:sp>
      <p:sp>
        <p:nvSpPr>
          <p:cNvPr id="3" name="Content Placeholder 2"/>
          <p:cNvSpPr>
            <a:spLocks noGrp="1"/>
          </p:cNvSpPr>
          <p:nvPr>
            <p:ph idx="1"/>
          </p:nvPr>
        </p:nvSpPr>
        <p:spPr/>
        <p:txBody>
          <a:bodyPr/>
          <a:lstStyle/>
          <a:p>
            <a:r>
              <a:rPr lang="en-US" dirty="0"/>
              <a:t>Starting in the 1960s and 70s, increased use of public-use microdata samples and surveys</a:t>
            </a:r>
          </a:p>
          <a:p>
            <a:r>
              <a:rPr lang="en-US" dirty="0"/>
              <a:t>Researcher access at Census Bureau headquarters in the 1970s</a:t>
            </a:r>
          </a:p>
          <a:p>
            <a:r>
              <a:rPr lang="en-US" dirty="0"/>
              <a:t>1990: [Computing power: 3.5 MFLOPS for $9000]</a:t>
            </a:r>
          </a:p>
          <a:p>
            <a:r>
              <a:rPr lang="en-US" dirty="0"/>
              <a:t>First RDC at Boston in the 1994</a:t>
            </a:r>
          </a:p>
          <a:p>
            <a:r>
              <a:rPr lang="en-US" dirty="0"/>
              <a:t>A small number of RDCs in the 1990s</a:t>
            </a:r>
          </a:p>
          <a:p>
            <a:r>
              <a:rPr lang="en-US" dirty="0"/>
              <a:t>Thin clients in the 2000s</a:t>
            </a:r>
          </a:p>
          <a:p>
            <a:r>
              <a:rPr lang="en-US" dirty="0"/>
              <a:t>2018: 31 RDCs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872" y="4830203"/>
            <a:ext cx="1784850" cy="10071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884" y="4001294"/>
            <a:ext cx="2790825" cy="2085975"/>
          </a:xfrm>
          <a:prstGeom prst="rect">
            <a:avLst/>
          </a:prstGeom>
        </p:spPr>
      </p:pic>
    </p:spTree>
    <p:extLst>
      <p:ext uri="{BB962C8B-B14F-4D97-AF65-F5344CB8AC3E}">
        <p14:creationId xmlns:p14="http://schemas.microsoft.com/office/powerpoint/2010/main" val="24857271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RADEs: Germany</a:t>
            </a:r>
          </a:p>
        </p:txBody>
      </p:sp>
      <p:sp>
        <p:nvSpPr>
          <p:cNvPr id="3" name="Content Placeholder 2"/>
          <p:cNvSpPr>
            <a:spLocks noGrp="1"/>
          </p:cNvSpPr>
          <p:nvPr>
            <p:ph idx="1"/>
          </p:nvPr>
        </p:nvSpPr>
        <p:spPr/>
        <p:txBody>
          <a:bodyPr/>
          <a:lstStyle/>
          <a:p>
            <a:r>
              <a:rPr lang="en-US" dirty="0"/>
              <a:t>Institute for Employment Research (IAB), Germany</a:t>
            </a:r>
          </a:p>
          <a:p>
            <a:pPr lvl="1"/>
            <a:r>
              <a:rPr lang="en-US" i="1" dirty="0"/>
              <a:t>Commission to improve the informational infrastructure between the scientific community and official statistics</a:t>
            </a:r>
            <a:r>
              <a:rPr lang="en-US" dirty="0"/>
              <a:t> </a:t>
            </a:r>
          </a:p>
          <a:p>
            <a:pPr marL="457200" lvl="1" indent="0">
              <a:buNone/>
            </a:pPr>
            <a:r>
              <a:rPr lang="en-US" dirty="0"/>
              <a:t>   recommended creation of RDCs by producers of microdata (2001)</a:t>
            </a:r>
          </a:p>
          <a:p>
            <a:pPr lvl="1"/>
            <a:r>
              <a:rPr lang="en-US" dirty="0"/>
              <a:t>RDC created in 2004 for “weakly anonymous” data</a:t>
            </a:r>
          </a:p>
          <a:p>
            <a:pPr lvl="1"/>
            <a:r>
              <a:rPr lang="en-US" dirty="0"/>
              <a:t>Scientific use files (factually anonymous data) available under licensing agreements to university data enclaves</a:t>
            </a:r>
          </a:p>
          <a:p>
            <a:pPr lvl="1"/>
            <a:r>
              <a:rPr lang="en-US" dirty="0"/>
              <a:t>2011 RDC created at University of Michigan (with NSF funding)</a:t>
            </a:r>
          </a:p>
          <a:p>
            <a:endParaRPr lang="en-US" dirty="0"/>
          </a:p>
        </p:txBody>
      </p:sp>
      <p:sp>
        <p:nvSpPr>
          <p:cNvPr id="7" name="TextBox 6"/>
          <p:cNvSpPr txBox="1"/>
          <p:nvPr/>
        </p:nvSpPr>
        <p:spPr>
          <a:xfrm>
            <a:off x="7667737" y="4946073"/>
            <a:ext cx="1309255" cy="369332"/>
          </a:xfrm>
          <a:prstGeom prst="rect">
            <a:avLst/>
          </a:prstGeom>
          <a:noFill/>
        </p:spPr>
        <p:txBody>
          <a:bodyPr wrap="square" rtlCol="0">
            <a:spAutoFit/>
          </a:bodyPr>
          <a:lstStyle/>
          <a:p>
            <a:r>
              <a:rPr lang="en-US" dirty="0"/>
              <a:t>1985</a:t>
            </a:r>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0327" y="4946073"/>
            <a:ext cx="7782038" cy="386706"/>
            <a:chOff x="540327" y="4946073"/>
            <a:chExt cx="7782038" cy="386706"/>
          </a:xfrm>
        </p:grpSpPr>
        <p:sp>
          <p:nvSpPr>
            <p:cNvPr id="4" name="TextBox 3"/>
            <p:cNvSpPr txBox="1"/>
            <p:nvPr/>
          </p:nvSpPr>
          <p:spPr>
            <a:xfrm>
              <a:off x="540327" y="4946073"/>
              <a:ext cx="1309255" cy="369332"/>
            </a:xfrm>
            <a:prstGeom prst="rect">
              <a:avLst/>
            </a:prstGeom>
            <a:noFill/>
          </p:spPr>
          <p:txBody>
            <a:bodyPr wrap="square" rtlCol="0">
              <a:spAutoFit/>
            </a:bodyPr>
            <a:lstStyle/>
            <a:p>
              <a:r>
                <a:rPr lang="en-US" dirty="0"/>
                <a:t>1902</a:t>
              </a:r>
            </a:p>
          </p:txBody>
        </p:sp>
        <p:sp>
          <p:nvSpPr>
            <p:cNvPr id="5" name="TextBox 4"/>
            <p:cNvSpPr txBox="1"/>
            <p:nvPr/>
          </p:nvSpPr>
          <p:spPr>
            <a:xfrm>
              <a:off x="2521527" y="4946073"/>
              <a:ext cx="1309255" cy="369332"/>
            </a:xfrm>
            <a:prstGeom prst="rect">
              <a:avLst/>
            </a:prstGeom>
            <a:noFill/>
          </p:spPr>
          <p:txBody>
            <a:bodyPr wrap="square" rtlCol="0">
              <a:spAutoFit/>
            </a:bodyPr>
            <a:lstStyle/>
            <a:p>
              <a:r>
                <a:rPr lang="en-US" dirty="0"/>
                <a:t>1942</a:t>
              </a:r>
            </a:p>
          </p:txBody>
        </p:sp>
        <p:sp>
          <p:nvSpPr>
            <p:cNvPr id="6" name="TextBox 5"/>
            <p:cNvSpPr txBox="1"/>
            <p:nvPr/>
          </p:nvSpPr>
          <p:spPr>
            <a:xfrm>
              <a:off x="5188527" y="4946073"/>
              <a:ext cx="1309255" cy="369332"/>
            </a:xfrm>
            <a:prstGeom prst="rect">
              <a:avLst/>
            </a:prstGeom>
            <a:noFill/>
          </p:spPr>
          <p:txBody>
            <a:bodyPr wrap="square" rtlCol="0">
              <a:spAutoFit/>
            </a:bodyPr>
            <a:lstStyle/>
            <a:p>
              <a:r>
                <a:rPr lang="en-US" dirty="0"/>
                <a:t>1960</a:t>
              </a:r>
            </a:p>
          </p:txBody>
        </p:sp>
        <p:cxnSp>
          <p:nvCxnSpPr>
            <p:cNvPr id="9" name="Straight Connector 8"/>
            <p:cNvCxnSpPr>
              <a:cxnSpLocks/>
              <a:endCxn id="5" idx="2"/>
            </p:cNvCxnSpPr>
            <p:nvPr/>
          </p:nvCxnSpPr>
          <p:spPr>
            <a:xfrm flipV="1">
              <a:off x="540327" y="5315405"/>
              <a:ext cx="26358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2521527" y="5315405"/>
              <a:ext cx="3321627"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2"/>
            </p:cNvCxnSpPr>
            <p:nvPr/>
          </p:nvCxnSpPr>
          <p:spPr>
            <a:xfrm flipV="1">
              <a:off x="5000737" y="5315405"/>
              <a:ext cx="3321628" cy="17374"/>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605249" y="5332779"/>
              <a:ext cx="505412" cy="0"/>
            </a:xfrm>
            <a:prstGeom prst="line">
              <a:avLst/>
            </a:prstGeom>
            <a:ln w="63500">
              <a:solidFill>
                <a:srgbClr val="B31B1B">
                  <a:alpha val="57000"/>
                </a:srgbClr>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88527" y="5430276"/>
            <a:ext cx="654627" cy="369331"/>
          </a:xfrm>
          <a:prstGeom prst="rect">
            <a:avLst/>
          </a:prstGeom>
          <a:noFill/>
        </p:spPr>
        <p:txBody>
          <a:bodyPr wrap="square" rtlCol="0">
            <a:spAutoFit/>
          </a:bodyPr>
          <a:lstStyle/>
          <a:p>
            <a:pPr algn="r"/>
            <a:r>
              <a:rPr lang="en-US" dirty="0"/>
              <a:t>2001</a:t>
            </a:r>
          </a:p>
        </p:txBody>
      </p:sp>
      <p:sp>
        <p:nvSpPr>
          <p:cNvPr id="19" name="TextBox 18"/>
          <p:cNvSpPr txBox="1"/>
          <p:nvPr/>
        </p:nvSpPr>
        <p:spPr>
          <a:xfrm>
            <a:off x="5843154" y="5430274"/>
            <a:ext cx="654628" cy="369333"/>
          </a:xfrm>
          <a:prstGeom prst="rect">
            <a:avLst/>
          </a:prstGeom>
          <a:noFill/>
        </p:spPr>
        <p:txBody>
          <a:bodyPr wrap="square" rtlCol="0">
            <a:spAutoFit/>
          </a:bodyPr>
          <a:lstStyle/>
          <a:p>
            <a:pPr algn="r"/>
            <a:r>
              <a:rPr lang="en-US" b="1" dirty="0"/>
              <a:t>2004</a:t>
            </a:r>
          </a:p>
        </p:txBody>
      </p:sp>
      <p:sp>
        <p:nvSpPr>
          <p:cNvPr id="20" name="TextBox 19"/>
          <p:cNvSpPr txBox="1"/>
          <p:nvPr/>
        </p:nvSpPr>
        <p:spPr>
          <a:xfrm>
            <a:off x="7943849" y="5430273"/>
            <a:ext cx="654628" cy="369333"/>
          </a:xfrm>
          <a:prstGeom prst="rect">
            <a:avLst/>
          </a:prstGeom>
          <a:noFill/>
        </p:spPr>
        <p:txBody>
          <a:bodyPr wrap="square" rtlCol="0">
            <a:spAutoFit/>
          </a:bodyPr>
          <a:lstStyle/>
          <a:p>
            <a:pPr algn="r"/>
            <a:r>
              <a:rPr lang="en-US" dirty="0"/>
              <a:t>2011</a:t>
            </a:r>
          </a:p>
        </p:txBody>
      </p:sp>
      <p:sp>
        <p:nvSpPr>
          <p:cNvPr id="21" name="TextBox 20"/>
          <p:cNvSpPr txBox="1"/>
          <p:nvPr/>
        </p:nvSpPr>
        <p:spPr>
          <a:xfrm>
            <a:off x="9923257" y="5442563"/>
            <a:ext cx="1309255" cy="646331"/>
          </a:xfrm>
          <a:prstGeom prst="rect">
            <a:avLst/>
          </a:prstGeom>
          <a:noFill/>
        </p:spPr>
        <p:txBody>
          <a:bodyPr wrap="square" rtlCol="0">
            <a:spAutoFit/>
          </a:bodyPr>
          <a:lstStyle/>
          <a:p>
            <a:pPr algn="r"/>
            <a:r>
              <a:rPr lang="en-US" dirty="0"/>
              <a:t>15 RDCs in 3 countries</a:t>
            </a:r>
          </a:p>
        </p:txBody>
      </p:sp>
      <p:sp>
        <p:nvSpPr>
          <p:cNvPr id="15" name="TextBox 14"/>
          <p:cNvSpPr txBox="1"/>
          <p:nvPr/>
        </p:nvSpPr>
        <p:spPr>
          <a:xfrm>
            <a:off x="6839793" y="2642842"/>
            <a:ext cx="1482571" cy="369332"/>
          </a:xfrm>
          <a:prstGeom prst="rect">
            <a:avLst/>
          </a:prstGeom>
          <a:noFill/>
        </p:spPr>
        <p:txBody>
          <a:bodyPr wrap="square" rtlCol="0">
            <a:spAutoFit/>
          </a:bodyPr>
          <a:lstStyle/>
          <a:p>
            <a:r>
              <a:rPr lang="en-US" dirty="0"/>
              <a:t>(KVI)</a:t>
            </a:r>
          </a:p>
        </p:txBody>
      </p:sp>
    </p:spTree>
    <p:extLst>
      <p:ext uri="{BB962C8B-B14F-4D97-AF65-F5344CB8AC3E}">
        <p14:creationId xmlns:p14="http://schemas.microsoft.com/office/powerpoint/2010/main" val="58818947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RADEs: France</a:t>
            </a:r>
          </a:p>
        </p:txBody>
      </p:sp>
      <p:sp>
        <p:nvSpPr>
          <p:cNvPr id="3" name="Content Placeholder 2"/>
          <p:cNvSpPr>
            <a:spLocks noGrp="1"/>
          </p:cNvSpPr>
          <p:nvPr>
            <p:ph idx="1"/>
          </p:nvPr>
        </p:nvSpPr>
        <p:spPr/>
        <p:txBody>
          <a:bodyPr/>
          <a:lstStyle/>
          <a:p>
            <a:r>
              <a:rPr lang="en-US" dirty="0"/>
              <a:t>Centre </a:t>
            </a:r>
            <a:r>
              <a:rPr lang="en-US" dirty="0" err="1"/>
              <a:t>d’accès</a:t>
            </a:r>
            <a:r>
              <a:rPr lang="en-US" dirty="0"/>
              <a:t> </a:t>
            </a:r>
            <a:r>
              <a:rPr lang="en-US" dirty="0" err="1"/>
              <a:t>securisé</a:t>
            </a:r>
            <a:r>
              <a:rPr lang="en-US" dirty="0"/>
              <a:t> distant (CASD, France)</a:t>
            </a:r>
          </a:p>
          <a:p>
            <a:pPr lvl="1"/>
            <a:r>
              <a:rPr lang="en-US" dirty="0"/>
              <a:t>Note: within same agency that enabled AKM (1999)</a:t>
            </a:r>
          </a:p>
          <a:p>
            <a:pPr lvl="1"/>
            <a:r>
              <a:rPr lang="en-US" dirty="0"/>
              <a:t>INSEE recommended implementing a secure center for accessing data (2007)</a:t>
            </a:r>
          </a:p>
          <a:p>
            <a:pPr lvl="1"/>
            <a:r>
              <a:rPr lang="en-US" dirty="0"/>
              <a:t>2008 modification to Statistics Law made possible pilot </a:t>
            </a:r>
            <a:r>
              <a:rPr lang="en-US" dirty="0" err="1"/>
              <a:t>infracstructure</a:t>
            </a:r>
            <a:endParaRPr lang="en-US" dirty="0"/>
          </a:p>
          <a:p>
            <a:pPr lvl="1"/>
            <a:r>
              <a:rPr lang="en-US" dirty="0"/>
              <a:t>Pilot infrastructure becomes permanent in 2009 </a:t>
            </a:r>
          </a:p>
          <a:p>
            <a:pPr lvl="1"/>
            <a:r>
              <a:rPr lang="en-US" dirty="0"/>
              <a:t>Expansion with per-project cost (invoicing) in 2012</a:t>
            </a:r>
          </a:p>
          <a:p>
            <a:endParaRPr lang="en-US" dirty="0"/>
          </a:p>
        </p:txBody>
      </p:sp>
      <p:sp>
        <p:nvSpPr>
          <p:cNvPr id="8" name="TextBox 7"/>
          <p:cNvSpPr txBox="1"/>
          <p:nvPr/>
        </p:nvSpPr>
        <p:spPr>
          <a:xfrm>
            <a:off x="9923257" y="4946073"/>
            <a:ext cx="1309255" cy="369332"/>
          </a:xfrm>
          <a:prstGeom prst="rect">
            <a:avLst/>
          </a:prstGeom>
          <a:noFill/>
        </p:spPr>
        <p:txBody>
          <a:bodyPr wrap="square" rtlCol="0">
            <a:spAutoFit/>
          </a:bodyPr>
          <a:lstStyle/>
          <a:p>
            <a:pPr algn="r"/>
            <a:r>
              <a:rPr lang="en-US" dirty="0"/>
              <a:t>today</a:t>
            </a:r>
          </a:p>
        </p:txBody>
      </p:sp>
      <p:cxnSp>
        <p:nvCxnSpPr>
          <p:cNvPr id="12" name="Straight Connector 11"/>
          <p:cNvCxnSpPr>
            <a:cxnSpLocks/>
          </p:cNvCxnSpPr>
          <p:nvPr/>
        </p:nvCxnSpPr>
        <p:spPr>
          <a:xfrm>
            <a:off x="7667737" y="5324092"/>
            <a:ext cx="3564775" cy="0"/>
          </a:xfrm>
          <a:prstGeom prst="line">
            <a:avLst/>
          </a:prstGeom>
          <a:ln w="63500">
            <a:solidFill>
              <a:srgbClr val="B31B1B">
                <a:alpha val="57000"/>
              </a:srgb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540327" y="5332779"/>
            <a:ext cx="7127410" cy="0"/>
          </a:xfrm>
          <a:prstGeom prst="line">
            <a:avLst/>
          </a:prstGeom>
          <a:ln w="63500">
            <a:solidFill>
              <a:srgbClr val="B31B1B">
                <a:alpha val="57000"/>
              </a:srgb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0423" y="5421534"/>
            <a:ext cx="654627" cy="369331"/>
          </a:xfrm>
          <a:prstGeom prst="rect">
            <a:avLst/>
          </a:prstGeom>
          <a:noFill/>
        </p:spPr>
        <p:txBody>
          <a:bodyPr wrap="square" rtlCol="0">
            <a:spAutoFit/>
          </a:bodyPr>
          <a:lstStyle/>
          <a:p>
            <a:pPr algn="r"/>
            <a:r>
              <a:rPr lang="en-US" dirty="0"/>
              <a:t>2007</a:t>
            </a:r>
          </a:p>
        </p:txBody>
      </p:sp>
      <p:sp>
        <p:nvSpPr>
          <p:cNvPr id="20" name="TextBox 19"/>
          <p:cNvSpPr txBox="1"/>
          <p:nvPr/>
        </p:nvSpPr>
        <p:spPr>
          <a:xfrm>
            <a:off x="378813" y="4866006"/>
            <a:ext cx="1309255" cy="369332"/>
          </a:xfrm>
          <a:prstGeom prst="rect">
            <a:avLst/>
          </a:prstGeom>
          <a:noFill/>
        </p:spPr>
        <p:txBody>
          <a:bodyPr wrap="square" rtlCol="0">
            <a:spAutoFit/>
          </a:bodyPr>
          <a:lstStyle/>
          <a:p>
            <a:r>
              <a:rPr lang="en-US" dirty="0"/>
              <a:t>1985</a:t>
            </a:r>
          </a:p>
        </p:txBody>
      </p:sp>
      <p:sp>
        <p:nvSpPr>
          <p:cNvPr id="21" name="TextBox 20"/>
          <p:cNvSpPr txBox="1"/>
          <p:nvPr/>
        </p:nvSpPr>
        <p:spPr>
          <a:xfrm>
            <a:off x="7667736" y="4895979"/>
            <a:ext cx="654627" cy="369331"/>
          </a:xfrm>
          <a:prstGeom prst="rect">
            <a:avLst/>
          </a:prstGeom>
          <a:noFill/>
        </p:spPr>
        <p:txBody>
          <a:bodyPr wrap="square" rtlCol="0">
            <a:spAutoFit/>
          </a:bodyPr>
          <a:lstStyle/>
          <a:p>
            <a:pPr algn="r"/>
            <a:r>
              <a:rPr lang="en-US" dirty="0"/>
              <a:t>2008</a:t>
            </a:r>
          </a:p>
        </p:txBody>
      </p:sp>
      <p:sp>
        <p:nvSpPr>
          <p:cNvPr id="22" name="TextBox 21"/>
          <p:cNvSpPr txBox="1"/>
          <p:nvPr/>
        </p:nvSpPr>
        <p:spPr>
          <a:xfrm>
            <a:off x="7965609" y="5429917"/>
            <a:ext cx="654627" cy="369331"/>
          </a:xfrm>
          <a:prstGeom prst="rect">
            <a:avLst/>
          </a:prstGeom>
          <a:noFill/>
        </p:spPr>
        <p:txBody>
          <a:bodyPr wrap="square" rtlCol="0">
            <a:spAutoFit/>
          </a:bodyPr>
          <a:lstStyle/>
          <a:p>
            <a:pPr algn="r"/>
            <a:r>
              <a:rPr lang="en-US" b="1" dirty="0"/>
              <a:t>2009</a:t>
            </a:r>
          </a:p>
        </p:txBody>
      </p:sp>
      <p:sp>
        <p:nvSpPr>
          <p:cNvPr id="23" name="TextBox 22"/>
          <p:cNvSpPr txBox="1"/>
          <p:nvPr/>
        </p:nvSpPr>
        <p:spPr>
          <a:xfrm>
            <a:off x="9119693" y="4896613"/>
            <a:ext cx="654627" cy="369331"/>
          </a:xfrm>
          <a:prstGeom prst="rect">
            <a:avLst/>
          </a:prstGeom>
          <a:noFill/>
        </p:spPr>
        <p:txBody>
          <a:bodyPr wrap="square" rtlCol="0">
            <a:spAutoFit/>
          </a:bodyPr>
          <a:lstStyle/>
          <a:p>
            <a:pPr algn="r"/>
            <a:r>
              <a:rPr lang="en-US" dirty="0"/>
              <a:t>2012</a:t>
            </a:r>
          </a:p>
        </p:txBody>
      </p:sp>
      <p:sp>
        <p:nvSpPr>
          <p:cNvPr id="15" name="TextBox 14"/>
          <p:cNvSpPr txBox="1"/>
          <p:nvPr/>
        </p:nvSpPr>
        <p:spPr>
          <a:xfrm>
            <a:off x="7830594" y="6295433"/>
            <a:ext cx="4185326" cy="253916"/>
          </a:xfrm>
          <a:prstGeom prst="rect">
            <a:avLst/>
          </a:prstGeom>
          <a:noFill/>
        </p:spPr>
        <p:txBody>
          <a:bodyPr wrap="square" rtlCol="0">
            <a:spAutoFit/>
          </a:bodyPr>
          <a:lstStyle/>
          <a:p>
            <a:r>
              <a:rPr lang="en-US" sz="1050" dirty="0"/>
              <a:t>Source: presentation to the CASD Scientific Committee in 2013</a:t>
            </a:r>
          </a:p>
        </p:txBody>
      </p:sp>
      <p:sp>
        <p:nvSpPr>
          <p:cNvPr id="4" name="TextBox 3"/>
          <p:cNvSpPr txBox="1"/>
          <p:nvPr/>
        </p:nvSpPr>
        <p:spPr>
          <a:xfrm>
            <a:off x="725864" y="4392891"/>
            <a:ext cx="3449448" cy="369332"/>
          </a:xfrm>
          <a:prstGeom prst="rect">
            <a:avLst/>
          </a:prstGeom>
          <a:noFill/>
        </p:spPr>
        <p:txBody>
          <a:bodyPr wrap="square" rtlCol="0">
            <a:spAutoFit/>
          </a:bodyPr>
          <a:lstStyle/>
          <a:p>
            <a:r>
              <a:rPr lang="en-US" dirty="0" err="1"/>
              <a:t>Loi</a:t>
            </a:r>
            <a:r>
              <a:rPr lang="en-US" dirty="0"/>
              <a:t> </a:t>
            </a:r>
            <a:r>
              <a:rPr lang="en-US" dirty="0" err="1"/>
              <a:t>Informatique</a:t>
            </a:r>
            <a:r>
              <a:rPr lang="en-US" dirty="0"/>
              <a:t> et </a:t>
            </a:r>
            <a:r>
              <a:rPr lang="en-US" dirty="0" err="1"/>
              <a:t>Libertés</a:t>
            </a:r>
            <a:r>
              <a:rPr lang="en-US" dirty="0"/>
              <a:t> (1978)</a:t>
            </a:r>
          </a:p>
        </p:txBody>
      </p:sp>
      <p:cxnSp>
        <p:nvCxnSpPr>
          <p:cNvPr id="6" name="Straight Arrow Connector 5"/>
          <p:cNvCxnSpPr>
            <a:stCxn id="4" idx="1"/>
          </p:cNvCxnSpPr>
          <p:nvPr/>
        </p:nvCxnSpPr>
        <p:spPr>
          <a:xfrm flipH="1">
            <a:off x="188260" y="4577557"/>
            <a:ext cx="537604" cy="2884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61070" y="4823161"/>
            <a:ext cx="654627" cy="369331"/>
          </a:xfrm>
          <a:prstGeom prst="rect">
            <a:avLst/>
          </a:prstGeom>
          <a:noFill/>
        </p:spPr>
        <p:txBody>
          <a:bodyPr wrap="square" rtlCol="0">
            <a:spAutoFit/>
          </a:bodyPr>
          <a:lstStyle/>
          <a:p>
            <a:pPr algn="r"/>
            <a:r>
              <a:rPr lang="en-US" dirty="0"/>
              <a:t>1995</a:t>
            </a:r>
          </a:p>
        </p:txBody>
      </p:sp>
      <p:sp>
        <p:nvSpPr>
          <p:cNvPr id="19" name="TextBox 18"/>
          <p:cNvSpPr txBox="1"/>
          <p:nvPr/>
        </p:nvSpPr>
        <p:spPr>
          <a:xfrm>
            <a:off x="2450588" y="5467717"/>
            <a:ext cx="1992761" cy="369332"/>
          </a:xfrm>
          <a:prstGeom prst="rect">
            <a:avLst/>
          </a:prstGeom>
          <a:noFill/>
        </p:spPr>
        <p:txBody>
          <a:bodyPr wrap="square" rtlCol="0">
            <a:spAutoFit/>
          </a:bodyPr>
          <a:lstStyle/>
          <a:p>
            <a:r>
              <a:rPr lang="en-US" dirty="0"/>
              <a:t>1</a:t>
            </a:r>
            <a:r>
              <a:rPr lang="en-US" baseline="30000" dirty="0"/>
              <a:t>st</a:t>
            </a:r>
            <a:r>
              <a:rPr lang="en-US" dirty="0"/>
              <a:t> working group</a:t>
            </a:r>
          </a:p>
        </p:txBody>
      </p:sp>
      <p:pic>
        <p:nvPicPr>
          <p:cNvPr id="5" name="Picture 4"/>
          <p:cNvPicPr>
            <a:picLocks noChangeAspect="1"/>
          </p:cNvPicPr>
          <p:nvPr/>
        </p:nvPicPr>
        <p:blipFill>
          <a:blip r:embed="rId3"/>
          <a:stretch>
            <a:fillRect/>
          </a:stretch>
        </p:blipFill>
        <p:spPr>
          <a:xfrm>
            <a:off x="8399504" y="2376390"/>
            <a:ext cx="3047506" cy="2029500"/>
          </a:xfrm>
          <a:prstGeom prst="rect">
            <a:avLst/>
          </a:prstGeom>
          <a:effectLst>
            <a:outerShdw blurRad="50800" dist="127000" dir="2700000" algn="tl" rotWithShape="0">
              <a:prstClr val="black">
                <a:alpha val="40000"/>
              </a:prstClr>
            </a:outerShdw>
          </a:effectLst>
        </p:spPr>
      </p:pic>
      <p:sp>
        <p:nvSpPr>
          <p:cNvPr id="25" name="TextBox 24"/>
          <p:cNvSpPr txBox="1"/>
          <p:nvPr/>
        </p:nvSpPr>
        <p:spPr>
          <a:xfrm>
            <a:off x="9923257" y="5442563"/>
            <a:ext cx="1309255" cy="646331"/>
          </a:xfrm>
          <a:prstGeom prst="rect">
            <a:avLst/>
          </a:prstGeom>
          <a:noFill/>
        </p:spPr>
        <p:txBody>
          <a:bodyPr wrap="square" rtlCol="0">
            <a:spAutoFit/>
          </a:bodyPr>
          <a:lstStyle/>
          <a:p>
            <a:pPr algn="r"/>
            <a:r>
              <a:rPr lang="en-US" dirty="0"/>
              <a:t>371 APs in 8 countries</a:t>
            </a:r>
          </a:p>
        </p:txBody>
      </p:sp>
      <p:sp>
        <p:nvSpPr>
          <p:cNvPr id="26" name="TextBox 25"/>
          <p:cNvSpPr txBox="1"/>
          <p:nvPr/>
        </p:nvSpPr>
        <p:spPr>
          <a:xfrm>
            <a:off x="1577066" y="5400249"/>
            <a:ext cx="654627" cy="369331"/>
          </a:xfrm>
          <a:prstGeom prst="rect">
            <a:avLst/>
          </a:prstGeom>
          <a:noFill/>
        </p:spPr>
        <p:txBody>
          <a:bodyPr wrap="square" rtlCol="0">
            <a:spAutoFit/>
          </a:bodyPr>
          <a:lstStyle/>
          <a:p>
            <a:pPr algn="r"/>
            <a:r>
              <a:rPr lang="en-US" dirty="0"/>
              <a:t>1990</a:t>
            </a:r>
          </a:p>
        </p:txBody>
      </p:sp>
    </p:spTree>
    <p:extLst>
      <p:ext uri="{BB962C8B-B14F-4D97-AF65-F5344CB8AC3E}">
        <p14:creationId xmlns:p14="http://schemas.microsoft.com/office/powerpoint/2010/main" val="272042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p:txBody>
          <a:bodyPr/>
          <a:lstStyle/>
          <a:p>
            <a:r>
              <a:rPr lang="en-US" dirty="0" smtClean="0"/>
              <a:t>Crisis, what crisis?</a:t>
            </a:r>
          </a:p>
          <a:p>
            <a:r>
              <a:rPr lang="en-US" dirty="0" smtClean="0"/>
              <a:t>A brief history of reproducibility and replicability</a:t>
            </a:r>
          </a:p>
          <a:p>
            <a:r>
              <a:rPr lang="en-US" dirty="0" smtClean="0"/>
              <a:t>What seems different today?</a:t>
            </a:r>
          </a:p>
          <a:p>
            <a:r>
              <a:rPr lang="en-US" dirty="0" smtClean="0"/>
              <a:t>Economics and other social sciences</a:t>
            </a:r>
          </a:p>
          <a:p>
            <a:r>
              <a:rPr lang="en-US" dirty="0" smtClean="0"/>
              <a:t>What are we doing in Economics? (at the AEA, in general)</a:t>
            </a:r>
          </a:p>
          <a:p>
            <a:r>
              <a:rPr lang="en-US" dirty="0" smtClean="0"/>
              <a:t>What are we going to do in Economics?</a:t>
            </a:r>
          </a:p>
          <a:p>
            <a:r>
              <a:rPr lang="en-US" dirty="0" smtClean="0"/>
              <a:t>What will you be doing going forward?</a:t>
            </a:r>
            <a:endParaRPr lang="en-US" dirty="0"/>
          </a:p>
        </p:txBody>
      </p:sp>
    </p:spTree>
    <p:extLst>
      <p:ext uri="{BB962C8B-B14F-4D97-AF65-F5344CB8AC3E}">
        <p14:creationId xmlns:p14="http://schemas.microsoft.com/office/powerpoint/2010/main" val="3515175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Maybe it’s only a tantrum…</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443069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12014" y="5692700"/>
            <a:ext cx="2144110" cy="369332"/>
          </a:xfrm>
          <a:prstGeom prst="rect">
            <a:avLst/>
          </a:prstGeom>
          <a:noFill/>
        </p:spPr>
        <p:txBody>
          <a:bodyPr wrap="square" rtlCol="0">
            <a:spAutoFit/>
          </a:bodyPr>
          <a:lstStyle/>
          <a:p>
            <a:r>
              <a:rPr lang="en-US" dirty="0"/>
              <a:t>What type of room?</a:t>
            </a:r>
          </a:p>
        </p:txBody>
      </p:sp>
      <p:sp>
        <p:nvSpPr>
          <p:cNvPr id="10" name="TextBox 9"/>
          <p:cNvSpPr txBox="1"/>
          <p:nvPr/>
        </p:nvSpPr>
        <p:spPr>
          <a:xfrm>
            <a:off x="6693922" y="1860356"/>
            <a:ext cx="2943251" cy="369332"/>
          </a:xfrm>
          <a:prstGeom prst="rect">
            <a:avLst/>
          </a:prstGeom>
          <a:noFill/>
        </p:spPr>
        <p:txBody>
          <a:bodyPr wrap="square" rtlCol="0">
            <a:spAutoFit/>
          </a:bodyPr>
          <a:lstStyle/>
          <a:p>
            <a:r>
              <a:rPr lang="en-US" dirty="0"/>
              <a:t>What type of access device?</a:t>
            </a:r>
          </a:p>
        </p:txBody>
      </p:sp>
      <p:cxnSp>
        <p:nvCxnSpPr>
          <p:cNvPr id="12" name="Straight Arrow Connector 11"/>
          <p:cNvCxnSpPr>
            <a:cxnSpLocks/>
          </p:cNvCxnSpPr>
          <p:nvPr/>
        </p:nvCxnSpPr>
        <p:spPr>
          <a:xfrm>
            <a:off x="7970928" y="2288628"/>
            <a:ext cx="783090" cy="12506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H="1" flipV="1">
            <a:off x="9637173" y="4682359"/>
            <a:ext cx="846896" cy="1010341"/>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97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750"/>
                            </p:stCondLst>
                            <p:childTnLst>
                              <p:par>
                                <p:cTn id="20" presetID="10" presetClass="entr" presetSubtype="0" fill="hold" grpId="0" nodeType="after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nodeType="after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4001" y="1842040"/>
            <a:ext cx="1247182" cy="1247182"/>
          </a:xfrm>
          <a:prstGeom prst="rect">
            <a:avLst/>
          </a:prstGeom>
        </p:spPr>
      </p:pic>
      <p:pic>
        <p:nvPicPr>
          <p:cNvPr id="13" name="Picture 1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691733" y="2684928"/>
            <a:ext cx="1281811" cy="1316366"/>
          </a:xfrm>
          <a:prstGeom prst="rect">
            <a:avLst/>
          </a:prstGeom>
        </p:spPr>
      </p:pic>
      <p:pic>
        <p:nvPicPr>
          <p:cNvPr id="17" name="Picture 1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606817" y="2593571"/>
            <a:ext cx="1366727" cy="1238596"/>
          </a:xfrm>
          <a:prstGeom prst="rect">
            <a:avLst/>
          </a:prstGeom>
        </p:spPr>
      </p:pic>
    </p:spTree>
    <p:extLst>
      <p:ext uri="{BB962C8B-B14F-4D97-AF65-F5344CB8AC3E}">
        <p14:creationId xmlns:p14="http://schemas.microsoft.com/office/powerpoint/2010/main" val="20967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0" presetClass="exit" presetSubtype="0" fill="hold" nodeType="afterEffect">
                                  <p:stCondLst>
                                    <p:cond delay="50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37" presetClass="path" presetSubtype="0" accel="50000" decel="50000" fill="hold" nodeType="afterEffect">
                                  <p:stCondLst>
                                    <p:cond delay="250"/>
                                  </p:stCondLst>
                                  <p:childTnLst>
                                    <p:animMotion origin="layout" path="M -3.125E-6 -3.7037E-6 L -0.12109 -0.21342 C -0.14622 -0.2618 -0.18411 -0.2875 -0.22382 -0.2875 C -0.26888 -0.2875 -0.30507 -0.2618 -0.33021 -0.21342 L -0.45104 -3.7037E-6 " pathEditMode="relative" rAng="0" ptsTypes="AAAAA">
                                      <p:cBhvr>
                                        <p:cTn id="24" dur="1000" fill="hold"/>
                                        <p:tgtEl>
                                          <p:spTgt spid="11"/>
                                        </p:tgtEl>
                                        <p:attrNameLst>
                                          <p:attrName>ppt_x</p:attrName>
                                          <p:attrName>ppt_y</p:attrName>
                                        </p:attrNameLst>
                                      </p:cBhvr>
                                      <p:rCtr x="-22552" y="-14375"/>
                                    </p:animMotion>
                                  </p:childTnLst>
                                </p:cTn>
                              </p:par>
                            </p:childTnLst>
                          </p:cTn>
                        </p:par>
                        <p:par>
                          <p:cTn id="25" fill="hold">
                            <p:stCondLst>
                              <p:cond delay="2250"/>
                            </p:stCondLst>
                            <p:childTnLst>
                              <p:par>
                                <p:cTn id="26" presetID="53" presetClass="exit" presetSubtype="32" fill="hold" nodeType="afterEffect">
                                  <p:stCondLst>
                                    <p:cond delay="0"/>
                                  </p:stCondLst>
                                  <p:childTnLst>
                                    <p:anim calcmode="lin" valueType="num">
                                      <p:cBhvr>
                                        <p:cTn id="27" dur="500"/>
                                        <p:tgtEl>
                                          <p:spTgt spid="11"/>
                                        </p:tgtEl>
                                        <p:attrNameLst>
                                          <p:attrName>ppt_w</p:attrName>
                                        </p:attrNameLst>
                                      </p:cBhvr>
                                      <p:tavLst>
                                        <p:tav tm="0">
                                          <p:val>
                                            <p:strVal val="ppt_w"/>
                                          </p:val>
                                        </p:tav>
                                        <p:tav tm="100000">
                                          <p:val>
                                            <p:fltVal val="0"/>
                                          </p:val>
                                        </p:tav>
                                      </p:tavLst>
                                    </p:anim>
                                    <p:anim calcmode="lin" valueType="num">
                                      <p:cBhvr>
                                        <p:cTn id="28" dur="500"/>
                                        <p:tgtEl>
                                          <p:spTgt spid="11"/>
                                        </p:tgtEl>
                                        <p:attrNameLst>
                                          <p:attrName>ppt_h</p:attrName>
                                        </p:attrNameLst>
                                      </p:cBhvr>
                                      <p:tavLst>
                                        <p:tav tm="0">
                                          <p:val>
                                            <p:strVal val="ppt_h"/>
                                          </p:val>
                                        </p:tav>
                                        <p:tav tm="100000">
                                          <p:val>
                                            <p:fltVal val="0"/>
                                          </p:val>
                                        </p:tav>
                                      </p:tavLst>
                                    </p:anim>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500"/>
                            </p:stCondLst>
                            <p:childTnLst>
                              <p:par>
                                <p:cTn id="39" presetID="10" presetClass="exit" presetSubtype="0" fill="hold" nodeType="afterEffect">
                                  <p:stCondLst>
                                    <p:cond delay="25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childTnLst>
                          </p:cTn>
                        </p:par>
                        <p:par>
                          <p:cTn id="45" fill="hold">
                            <p:stCondLst>
                              <p:cond delay="1250"/>
                            </p:stCondLst>
                            <p:childTnLst>
                              <p:par>
                                <p:cTn id="46" presetID="37" presetClass="path" presetSubtype="0" accel="50000" decel="50000" fill="hold" nodeType="afterEffect">
                                  <p:stCondLst>
                                    <p:cond delay="0"/>
                                  </p:stCondLst>
                                  <p:childTnLst>
                                    <p:animMotion origin="layout" path="M 0.01862 -0.11088 L 0.14193 -0.26667 C 0.16745 -0.30208 0.20599 -0.32083 0.24649 -0.32083 C 0.29245 -0.32083 0.32943 -0.30208 0.35495 -0.26667 L 0.47839 -0.11088 " pathEditMode="relative" rAng="0" ptsTypes="AAAAA">
                                      <p:cBhvr>
                                        <p:cTn id="47" dur="1000" fill="hold"/>
                                        <p:tgtEl>
                                          <p:spTgt spid="17"/>
                                        </p:tgtEl>
                                        <p:attrNameLst>
                                          <p:attrName>ppt_x</p:attrName>
                                          <p:attrName>ppt_y</p:attrName>
                                        </p:attrNameLst>
                                      </p:cBhvr>
                                      <p:rCtr x="22982" y="-1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processing paradigm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61" y="2963069"/>
            <a:ext cx="2381250" cy="2076450"/>
          </a:xfrm>
        </p:spPr>
      </p:pic>
      <p:sp>
        <p:nvSpPr>
          <p:cNvPr id="8" name="Arrow: Left 7"/>
          <p:cNvSpPr/>
          <p:nvPr/>
        </p:nvSpPr>
        <p:spPr>
          <a:xfrm>
            <a:off x="6695444"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9816" y="2375147"/>
            <a:ext cx="2333407" cy="2664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58893" y="1986455"/>
            <a:ext cx="2643287" cy="3216166"/>
          </a:xfrm>
          <a:prstGeom prst="rect">
            <a:avLst/>
          </a:prstGeom>
        </p:spPr>
      </p:pic>
      <p:sp>
        <p:nvSpPr>
          <p:cNvPr id="7" name="Arrow: Left 6"/>
          <p:cNvSpPr/>
          <p:nvPr/>
        </p:nvSpPr>
        <p:spPr>
          <a:xfrm>
            <a:off x="4502181" y="3453148"/>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82208" y="1874744"/>
            <a:ext cx="1468975" cy="1157699"/>
          </a:xfrm>
          <a:prstGeom prst="rect">
            <a:avLst/>
          </a:prstGeom>
        </p:spPr>
      </p:pic>
      <p:pic>
        <p:nvPicPr>
          <p:cNvPr id="17" name="Picture 1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419960" y="747859"/>
            <a:ext cx="1366727" cy="1238596"/>
          </a:xfrm>
          <a:prstGeom prst="rect">
            <a:avLst/>
          </a:prstGeom>
        </p:spPr>
      </p:pic>
      <p:sp>
        <p:nvSpPr>
          <p:cNvPr id="12" name="Arrow: Left 11">
            <a:extLst>
              <a:ext uri="{FF2B5EF4-FFF2-40B4-BE49-F238E27FC236}">
                <a16:creationId xmlns:a16="http://schemas.microsoft.com/office/drawing/2014/main" id="{10C007EA-2436-4BFD-A8B2-D38526D9A47E}"/>
              </a:ext>
            </a:extLst>
          </p:cNvPr>
          <p:cNvSpPr/>
          <p:nvPr/>
        </p:nvSpPr>
        <p:spPr>
          <a:xfrm rot="8813942">
            <a:off x="3634119" y="2074303"/>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9AEA0859-7EEF-427E-9DCE-9F150620EFA4}"/>
              </a:ext>
            </a:extLst>
          </p:cNvPr>
          <p:cNvSpPr/>
          <p:nvPr/>
        </p:nvSpPr>
        <p:spPr>
          <a:xfrm rot="12905891">
            <a:off x="6786688" y="1263391"/>
            <a:ext cx="1835558" cy="5083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96859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synthetic data: validation model</a:t>
            </a:r>
          </a:p>
        </p:txBody>
      </p:sp>
      <p:sp>
        <p:nvSpPr>
          <p:cNvPr id="3" name="Content Placeholder 2"/>
          <p:cNvSpPr>
            <a:spLocks noGrp="1"/>
          </p:cNvSpPr>
          <p:nvPr>
            <p:ph idx="1"/>
          </p:nvPr>
        </p:nvSpPr>
        <p:spPr/>
        <p:txBody>
          <a:bodyPr/>
          <a:lstStyle/>
          <a:p>
            <a:r>
              <a:rPr lang="en-US" dirty="0"/>
              <a:t>Used for SIPP Synthetic Beta, Synthetic LBD</a:t>
            </a:r>
          </a:p>
          <a:p>
            <a:pPr lvl="1"/>
            <a:r>
              <a:rPr lang="en-US" dirty="0"/>
              <a:t>Researcher </a:t>
            </a:r>
            <a:r>
              <a:rPr lang="en-US" sz="2800" b="1" dirty="0">
                <a:solidFill>
                  <a:schemeClr val="accent1">
                    <a:lumMod val="75000"/>
                  </a:schemeClr>
                </a:solidFill>
              </a:rPr>
              <a:t>develops model </a:t>
            </a:r>
            <a:r>
              <a:rPr lang="en-US" dirty="0"/>
              <a:t>on synthetic data</a:t>
            </a:r>
          </a:p>
          <a:p>
            <a:pPr lvl="1"/>
            <a:r>
              <a:rPr lang="en-US" dirty="0"/>
              <a:t>Assessment through </a:t>
            </a:r>
            <a:r>
              <a:rPr lang="en-US" sz="2800" b="1" dirty="0">
                <a:solidFill>
                  <a:schemeClr val="accent2">
                    <a:lumMod val="75000"/>
                  </a:schemeClr>
                </a:solidFill>
              </a:rPr>
              <a:t>submission of programs </a:t>
            </a:r>
            <a:r>
              <a:rPr lang="en-US" dirty="0"/>
              <a:t>for “validation”</a:t>
            </a:r>
          </a:p>
          <a:p>
            <a:pPr lvl="1"/>
            <a:r>
              <a:rPr lang="en-US" dirty="0"/>
              <a:t>Researcher obtains results from </a:t>
            </a:r>
            <a:r>
              <a:rPr lang="en-US" sz="2800" b="1" dirty="0">
                <a:solidFill>
                  <a:schemeClr val="accent6">
                    <a:lumMod val="75000"/>
                  </a:schemeClr>
                </a:solidFill>
              </a:rPr>
              <a:t>programs run on confidential data</a:t>
            </a:r>
            <a:r>
              <a:rPr lang="en-US" dirty="0"/>
              <a:t>, subject to traditional disclosure avoidance rules</a:t>
            </a:r>
          </a:p>
          <a:p>
            <a:pPr lvl="1"/>
            <a:r>
              <a:rPr lang="en-US" dirty="0"/>
              <a:t>No restrictions on types of models</a:t>
            </a:r>
          </a:p>
          <a:p>
            <a:r>
              <a:rPr lang="en-US" dirty="0"/>
              <a:t>In progress since 2011</a:t>
            </a:r>
          </a:p>
          <a:p>
            <a:pPr lvl="1"/>
            <a:r>
              <a:rPr lang="en-US" dirty="0"/>
              <a:t>Approx. 200 users</a:t>
            </a:r>
          </a:p>
          <a:p>
            <a:pPr lvl="1"/>
            <a:r>
              <a:rPr lang="en-US" dirty="0"/>
              <a:t>Approx. 6-8% of users request validation</a:t>
            </a:r>
          </a:p>
          <a:p>
            <a:pPr lvl="1"/>
            <a:r>
              <a:rPr lang="en-US" dirty="0"/>
              <a:t>Some unknown fraction “self-validate” through full FSRDC project </a:t>
            </a:r>
          </a:p>
          <a:p>
            <a:pPr lvl="1"/>
            <a:endParaRPr lang="en-US" dirty="0"/>
          </a:p>
        </p:txBody>
      </p:sp>
    </p:spTree>
    <p:extLst>
      <p:ext uri="{BB962C8B-B14F-4D97-AF65-F5344CB8AC3E}">
        <p14:creationId xmlns:p14="http://schemas.microsoft.com/office/powerpoint/2010/main" val="35970167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results from Synthetic Data Server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501567" y="1346407"/>
            <a:ext cx="7188865" cy="5309774"/>
          </a:xfrm>
          <a:prstGeom prst="rect">
            <a:avLst/>
          </a:prstGeom>
        </p:spPr>
      </p:pic>
    </p:spTree>
    <p:extLst>
      <p:ext uri="{BB962C8B-B14F-4D97-AF65-F5344CB8AC3E}">
        <p14:creationId xmlns:p14="http://schemas.microsoft.com/office/powerpoint/2010/main" val="21807722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7655-8378-4AEF-A2DB-47C1A7495A4F}"/>
              </a:ext>
            </a:extLst>
          </p:cNvPr>
          <p:cNvSpPr>
            <a:spLocks noGrp="1"/>
          </p:cNvSpPr>
          <p:nvPr>
            <p:ph type="title"/>
          </p:nvPr>
        </p:nvSpPr>
        <p:spPr/>
        <p:txBody>
          <a:bodyPr/>
          <a:lstStyle/>
          <a:p>
            <a:r>
              <a:rPr lang="en-US" dirty="0"/>
              <a:t>Key insight </a:t>
            </a:r>
            <a:r>
              <a:rPr lang="en-US" sz="3200" dirty="0">
                <a:solidFill>
                  <a:srgbClr val="B3B3B3"/>
                </a:solidFill>
              </a:rPr>
              <a:t>(Lagoze and Vilhuber, 2017)</a:t>
            </a:r>
            <a:endParaRPr lang="en-US" dirty="0">
              <a:solidFill>
                <a:srgbClr val="B3B3B3"/>
              </a:solidFill>
            </a:endParaRPr>
          </a:p>
        </p:txBody>
      </p:sp>
      <p:sp>
        <p:nvSpPr>
          <p:cNvPr id="5" name="Text Placeholder 4">
            <a:extLst>
              <a:ext uri="{FF2B5EF4-FFF2-40B4-BE49-F238E27FC236}">
                <a16:creationId xmlns:a16="http://schemas.microsoft.com/office/drawing/2014/main" id="{02467E08-BC22-44D3-9926-84BFF1B56806}"/>
              </a:ext>
            </a:extLst>
          </p:cNvPr>
          <p:cNvSpPr>
            <a:spLocks noGrp="1"/>
          </p:cNvSpPr>
          <p:nvPr>
            <p:ph type="body" idx="1"/>
          </p:nvPr>
        </p:nvSpPr>
        <p:spPr/>
        <p:txBody>
          <a:bodyPr/>
          <a:lstStyle/>
          <a:p>
            <a:r>
              <a:rPr lang="en-US" dirty="0"/>
              <a:t>This cycle is already a part of replicable workflow:</a:t>
            </a:r>
          </a:p>
        </p:txBody>
      </p:sp>
      <p:sp>
        <p:nvSpPr>
          <p:cNvPr id="3" name="Content Placeholder 2">
            <a:extLst>
              <a:ext uri="{FF2B5EF4-FFF2-40B4-BE49-F238E27FC236}">
                <a16:creationId xmlns:a16="http://schemas.microsoft.com/office/drawing/2014/main" id="{E1D4E9EE-78B9-4651-B1F5-D1571C91A1B8}"/>
              </a:ext>
            </a:extLst>
          </p:cNvPr>
          <p:cNvSpPr>
            <a:spLocks noGrp="1"/>
          </p:cNvSpPr>
          <p:nvPr>
            <p:ph sz="half" idx="2"/>
          </p:nvPr>
        </p:nvSpPr>
        <p:spPr/>
        <p:txBody>
          <a:bodyPr/>
          <a:lstStyle/>
          <a:p>
            <a:r>
              <a:rPr lang="en-US" dirty="0"/>
              <a:t>Programs are run by third party on same (some RDCs)/ similar (synthetic data)</a:t>
            </a:r>
          </a:p>
          <a:p>
            <a:r>
              <a:rPr lang="en-US" dirty="0"/>
              <a:t>Accompanying documentation is needs to detail creation of results</a:t>
            </a:r>
          </a:p>
          <a:p>
            <a:r>
              <a:rPr lang="en-US" dirty="0"/>
              <a:t>Results are typically logged</a:t>
            </a:r>
          </a:p>
          <a:p>
            <a:pPr lvl="1"/>
            <a:endParaRPr lang="en-US" dirty="0"/>
          </a:p>
        </p:txBody>
      </p:sp>
      <p:sp>
        <p:nvSpPr>
          <p:cNvPr id="6" name="Text Placeholder 5">
            <a:extLst>
              <a:ext uri="{FF2B5EF4-FFF2-40B4-BE49-F238E27FC236}">
                <a16:creationId xmlns:a16="http://schemas.microsoft.com/office/drawing/2014/main" id="{D2E018A6-2B95-4C8E-8EBB-1E7BC2E23EE9}"/>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079F53CC-3F6E-4579-A0A3-80E97E162CBA}"/>
              </a:ext>
            </a:extLst>
          </p:cNvPr>
          <p:cNvSpPr>
            <a:spLocks noGrp="1"/>
          </p:cNvSpPr>
          <p:nvPr>
            <p:ph sz="quarter" idx="4"/>
          </p:nvPr>
        </p:nvSpPr>
        <p:spPr/>
        <p:txBody>
          <a:bodyPr/>
          <a:lstStyle/>
          <a:p>
            <a:r>
              <a:rPr lang="en-US" dirty="0"/>
              <a:t>(person conducting replication or reproducibility exercise)</a:t>
            </a:r>
          </a:p>
          <a:p>
            <a:endParaRPr lang="en-US" dirty="0"/>
          </a:p>
          <a:p>
            <a:r>
              <a:rPr lang="en-US" dirty="0"/>
              <a:t>This serves the same function as the typical “README” from replication archives!</a:t>
            </a:r>
          </a:p>
          <a:p>
            <a:r>
              <a:rPr lang="en-US" dirty="0"/>
              <a:t>Allows for assignment of DOIs!</a:t>
            </a:r>
          </a:p>
        </p:txBody>
      </p:sp>
    </p:spTree>
    <p:extLst>
      <p:ext uri="{BB962C8B-B14F-4D97-AF65-F5344CB8AC3E}">
        <p14:creationId xmlns:p14="http://schemas.microsoft.com/office/powerpoint/2010/main" val="38087197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CEA02D-D034-40D5-9BC1-C2E9B23876D3}"/>
              </a:ext>
            </a:extLst>
          </p:cNvPr>
          <p:cNvSpPr>
            <a:spLocks noGrp="1"/>
          </p:cNvSpPr>
          <p:nvPr>
            <p:ph type="title"/>
          </p:nvPr>
        </p:nvSpPr>
        <p:spPr/>
        <p:txBody>
          <a:bodyPr/>
          <a:lstStyle/>
          <a:p>
            <a:r>
              <a:rPr lang="en-US" dirty="0"/>
              <a:t>Our recommendations</a:t>
            </a:r>
          </a:p>
        </p:txBody>
      </p:sp>
      <p:sp>
        <p:nvSpPr>
          <p:cNvPr id="8" name="Content Placeholder 7">
            <a:extLst>
              <a:ext uri="{FF2B5EF4-FFF2-40B4-BE49-F238E27FC236}">
                <a16:creationId xmlns:a16="http://schemas.microsoft.com/office/drawing/2014/main" id="{E9B44C2E-2680-462B-B9CB-58A1E27D71CE}"/>
              </a:ext>
            </a:extLst>
          </p:cNvPr>
          <p:cNvSpPr>
            <a:spLocks noGrp="1"/>
          </p:cNvSpPr>
          <p:nvPr>
            <p:ph idx="1"/>
          </p:nvPr>
        </p:nvSpPr>
        <p:spPr/>
        <p:txBody>
          <a:bodyPr>
            <a:normAutofit fontScale="92500" lnSpcReduction="10000"/>
          </a:bodyPr>
          <a:lstStyle/>
          <a:p>
            <a:r>
              <a:rPr lang="en-US" dirty="0"/>
              <a:t>Access is already non-exclusive, and satisfied the reproducibility criteria</a:t>
            </a:r>
          </a:p>
          <a:p>
            <a:pPr lvl="1"/>
            <a:r>
              <a:rPr lang="en-US" b="1" dirty="0">
                <a:solidFill>
                  <a:schemeClr val="accent5">
                    <a:lumMod val="75000"/>
                  </a:schemeClr>
                </a:solidFill>
              </a:rPr>
              <a:t>Document the access protocol clearly and in a citable, persistent fashion. Ensure access protocol is transparent and predictable</a:t>
            </a:r>
          </a:p>
          <a:p>
            <a:r>
              <a:rPr lang="en-US" dirty="0"/>
              <a:t>Provide to the researcher the information already present in administrative databased of RADEs (access rights)</a:t>
            </a:r>
          </a:p>
          <a:p>
            <a:pPr lvl="1"/>
            <a:r>
              <a:rPr lang="en-US" b="1" dirty="0">
                <a:solidFill>
                  <a:schemeClr val="accent5">
                    <a:lumMod val="75000"/>
                  </a:schemeClr>
                </a:solidFill>
              </a:rPr>
              <a:t>Provenance of input data to which the researcher has access (data citation, metadata)</a:t>
            </a:r>
          </a:p>
          <a:p>
            <a:r>
              <a:rPr lang="en-US" dirty="0"/>
              <a:t>Systematically release the </a:t>
            </a:r>
            <a:r>
              <a:rPr lang="en-US" u="sng" dirty="0"/>
              <a:t>programs</a:t>
            </a:r>
            <a:r>
              <a:rPr lang="en-US" dirty="0"/>
              <a:t> used to generate the output</a:t>
            </a:r>
          </a:p>
          <a:p>
            <a:pPr lvl="1"/>
            <a:r>
              <a:rPr lang="en-US" b="1" dirty="0">
                <a:solidFill>
                  <a:schemeClr val="accent5">
                    <a:lumMod val="75000"/>
                  </a:schemeClr>
                </a:solidFill>
              </a:rPr>
              <a:t>Code archives for journals</a:t>
            </a:r>
          </a:p>
          <a:p>
            <a:r>
              <a:rPr lang="en-US" dirty="0"/>
              <a:t>Catalog the result files, possibly certify that they were generated from the programs</a:t>
            </a:r>
          </a:p>
          <a:p>
            <a:pPr lvl="1"/>
            <a:r>
              <a:rPr lang="en-US" b="1" dirty="0">
                <a:solidFill>
                  <a:schemeClr val="accent5">
                    <a:lumMod val="75000"/>
                  </a:schemeClr>
                </a:solidFill>
              </a:rPr>
              <a:t>Provide a provable chain for the results in journals</a:t>
            </a:r>
          </a:p>
          <a:p>
            <a:endParaRPr lang="en-US" dirty="0"/>
          </a:p>
        </p:txBody>
      </p:sp>
    </p:spTree>
    <p:extLst>
      <p:ext uri="{BB962C8B-B14F-4D97-AF65-F5344CB8AC3E}">
        <p14:creationId xmlns:p14="http://schemas.microsoft.com/office/powerpoint/2010/main" val="40923956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CC19-EEFD-450F-854A-FAAEDDA731CB}"/>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EC0B080-1B18-48B8-8B25-E43122CB31EF}"/>
              </a:ext>
            </a:extLst>
          </p:cNvPr>
          <p:cNvSpPr>
            <a:spLocks noGrp="1"/>
          </p:cNvSpPr>
          <p:nvPr>
            <p:ph idx="1"/>
          </p:nvPr>
        </p:nvSpPr>
        <p:spPr/>
        <p:txBody>
          <a:bodyPr/>
          <a:lstStyle/>
          <a:p>
            <a:r>
              <a:rPr lang="en-US" dirty="0"/>
              <a:t>Creating a public catalog of data assets with </a:t>
            </a:r>
          </a:p>
          <a:p>
            <a:pPr lvl="1"/>
            <a:r>
              <a:rPr lang="en-US" dirty="0"/>
              <a:t>persistent identifiers, </a:t>
            </a:r>
          </a:p>
          <a:p>
            <a:pPr lvl="1"/>
            <a:r>
              <a:rPr lang="en-US" dirty="0"/>
              <a:t>best-practice data citations, </a:t>
            </a:r>
          </a:p>
          <a:p>
            <a:pPr lvl="1"/>
            <a:r>
              <a:rPr lang="en-US" dirty="0"/>
              <a:t>public metadata</a:t>
            </a:r>
          </a:p>
          <a:p>
            <a:r>
              <a:rPr lang="en-US" dirty="0"/>
              <a:t>Possible challenges in certifying that released results were created with the identified code</a:t>
            </a:r>
          </a:p>
          <a:p>
            <a:pPr lvl="1"/>
            <a:r>
              <a:rPr lang="en-US" dirty="0"/>
              <a:t>Used to be practice at IAB?</a:t>
            </a:r>
          </a:p>
          <a:p>
            <a:pPr lvl="1"/>
            <a:r>
              <a:rPr lang="en-US" dirty="0"/>
              <a:t>Often is a tabletop exercise (“plausibly generated by the code”)</a:t>
            </a:r>
          </a:p>
          <a:p>
            <a:endParaRPr lang="en-US" dirty="0"/>
          </a:p>
        </p:txBody>
      </p:sp>
    </p:spTree>
    <p:extLst>
      <p:ext uri="{BB962C8B-B14F-4D97-AF65-F5344CB8AC3E}">
        <p14:creationId xmlns:p14="http://schemas.microsoft.com/office/powerpoint/2010/main" val="21302409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F9F9-F041-439C-9D59-AA60DD7D2D58}"/>
              </a:ext>
            </a:extLst>
          </p:cNvPr>
          <p:cNvSpPr>
            <a:spLocks noGrp="1"/>
          </p:cNvSpPr>
          <p:nvPr>
            <p:ph type="title"/>
          </p:nvPr>
        </p:nvSpPr>
        <p:spPr/>
        <p:txBody>
          <a:bodyPr/>
          <a:lstStyle/>
          <a:p>
            <a:r>
              <a:rPr lang="en-US" dirty="0"/>
              <a:t>Benefit</a:t>
            </a:r>
          </a:p>
        </p:txBody>
      </p:sp>
      <p:sp>
        <p:nvSpPr>
          <p:cNvPr id="3" name="Content Placeholder 2">
            <a:extLst>
              <a:ext uri="{FF2B5EF4-FFF2-40B4-BE49-F238E27FC236}">
                <a16:creationId xmlns:a16="http://schemas.microsoft.com/office/drawing/2014/main" id="{85E08EB4-8D5C-4D8E-9D44-94E323222C61}"/>
              </a:ext>
            </a:extLst>
          </p:cNvPr>
          <p:cNvSpPr>
            <a:spLocks noGrp="1"/>
          </p:cNvSpPr>
          <p:nvPr>
            <p:ph idx="1"/>
          </p:nvPr>
        </p:nvSpPr>
        <p:spPr/>
        <p:txBody>
          <a:bodyPr/>
          <a:lstStyle/>
          <a:p>
            <a:r>
              <a:rPr lang="en-US" dirty="0"/>
              <a:t>Data in RADEs can become FAIR at short notice:</a:t>
            </a:r>
            <a:br>
              <a:rPr lang="en-US" dirty="0"/>
            </a:br>
            <a:r>
              <a:rPr lang="en-US" dirty="0"/>
              <a:t/>
            </a:r>
            <a:br>
              <a:rPr lang="en-US" dirty="0"/>
            </a:br>
            <a:endParaRPr lang="en-US" dirty="0"/>
          </a:p>
          <a:p>
            <a:pPr lvl="1"/>
            <a:r>
              <a:rPr lang="en-US" sz="3200" b="1" dirty="0"/>
              <a:t>Findable</a:t>
            </a:r>
          </a:p>
          <a:p>
            <a:pPr lvl="1"/>
            <a:r>
              <a:rPr lang="en-US" sz="3200" b="1" dirty="0"/>
              <a:t>Accessible</a:t>
            </a:r>
          </a:p>
          <a:p>
            <a:pPr lvl="1"/>
            <a:r>
              <a:rPr lang="en-US" sz="3200" b="1" dirty="0"/>
              <a:t>Interoperable</a:t>
            </a:r>
          </a:p>
          <a:p>
            <a:pPr lvl="1"/>
            <a:r>
              <a:rPr lang="en-US" sz="3200" b="1" dirty="0"/>
              <a:t>Reusable</a:t>
            </a:r>
          </a:p>
        </p:txBody>
      </p:sp>
    </p:spTree>
    <p:extLst>
      <p:ext uri="{BB962C8B-B14F-4D97-AF65-F5344CB8AC3E}">
        <p14:creationId xmlns:p14="http://schemas.microsoft.com/office/powerpoint/2010/main" val="33622577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859C7-A8F1-457C-A2CE-27D9AC650118}"/>
              </a:ext>
            </a:extLst>
          </p:cNvPr>
          <p:cNvSpPr>
            <a:spLocks noGrp="1"/>
          </p:cNvSpPr>
          <p:nvPr>
            <p:ph type="title"/>
          </p:nvPr>
        </p:nvSpPr>
        <p:spPr/>
        <p:txBody>
          <a:bodyPr/>
          <a:lstStyle/>
          <a:p>
            <a:r>
              <a:rPr lang="en-US" dirty="0"/>
              <a:t>Outlook</a:t>
            </a:r>
          </a:p>
        </p:txBody>
      </p:sp>
      <p:sp>
        <p:nvSpPr>
          <p:cNvPr id="5" name="Text Placeholder 4">
            <a:extLst>
              <a:ext uri="{FF2B5EF4-FFF2-40B4-BE49-F238E27FC236}">
                <a16:creationId xmlns:a16="http://schemas.microsoft.com/office/drawing/2014/main" id="{8C97DCED-E0AD-4501-9A7C-E2D3AAFA5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2676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of </a:t>
            </a:r>
            <a:r>
              <a:rPr lang="en-US" dirty="0" err="1" smtClean="0"/>
              <a:t>scholary</a:t>
            </a:r>
            <a:r>
              <a:rPr lang="en-US" dirty="0" smtClean="0"/>
              <a:t> discourse?</a:t>
            </a:r>
            <a:endParaRPr lang="en-US" dirty="0"/>
          </a:p>
        </p:txBody>
      </p:sp>
      <p:sp>
        <p:nvSpPr>
          <p:cNvPr id="3" name="Content Placeholder 2"/>
          <p:cNvSpPr>
            <a:spLocks noGrp="1"/>
          </p:cNvSpPr>
          <p:nvPr>
            <p:ph idx="1"/>
          </p:nvPr>
        </p:nvSpPr>
        <p:spPr/>
        <p:txBody>
          <a:bodyPr>
            <a:normAutofit/>
          </a:bodyPr>
          <a:lstStyle/>
          <a:p>
            <a:r>
              <a:rPr lang="en-US" sz="4000" dirty="0" smtClean="0"/>
              <a:t>If publishing is part of a </a:t>
            </a:r>
            <a:r>
              <a:rPr lang="en-US" sz="4000" dirty="0" smtClean="0"/>
              <a:t>discourse </a:t>
            </a:r>
            <a:r>
              <a:rPr lang="en-US" sz="4000" dirty="0" smtClean="0"/>
              <a:t>(and not the final truth), then it must be made efficient</a:t>
            </a:r>
          </a:p>
          <a:p>
            <a:r>
              <a:rPr lang="en-US" sz="4000" dirty="0" smtClean="0"/>
              <a:t>When publication was exchange of ideas, the exchange of papers </a:t>
            </a:r>
            <a:r>
              <a:rPr lang="en-US" sz="4000" dirty="0" smtClean="0"/>
              <a:t>(1600s!) included </a:t>
            </a:r>
            <a:r>
              <a:rPr lang="en-US" sz="4000" dirty="0" smtClean="0"/>
              <a:t>everything </a:t>
            </a:r>
            <a:r>
              <a:rPr lang="en-US" sz="4000" dirty="0" smtClean="0"/>
              <a:t>necessary</a:t>
            </a:r>
            <a:endParaRPr lang="en-US" sz="4000" dirty="0" smtClean="0"/>
          </a:p>
        </p:txBody>
      </p:sp>
    </p:spTree>
    <p:extLst>
      <p:ext uri="{BB962C8B-B14F-4D97-AF65-F5344CB8AC3E}">
        <p14:creationId xmlns:p14="http://schemas.microsoft.com/office/powerpoint/2010/main" val="201149336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D737-B6B7-4A1A-A594-75D889034072}"/>
              </a:ext>
            </a:extLst>
          </p:cNvPr>
          <p:cNvSpPr>
            <a:spLocks noGrp="1"/>
          </p:cNvSpPr>
          <p:nvPr>
            <p:ph type="title"/>
          </p:nvPr>
        </p:nvSpPr>
        <p:spPr/>
        <p:txBody>
          <a:bodyPr/>
          <a:lstStyle/>
          <a:p>
            <a:r>
              <a:rPr lang="en-US" dirty="0"/>
              <a:t>Moving forward in economics</a:t>
            </a:r>
          </a:p>
        </p:txBody>
      </p:sp>
      <p:sp>
        <p:nvSpPr>
          <p:cNvPr id="3" name="Content Placeholder 2">
            <a:extLst>
              <a:ext uri="{FF2B5EF4-FFF2-40B4-BE49-F238E27FC236}">
                <a16:creationId xmlns:a16="http://schemas.microsoft.com/office/drawing/2014/main" id="{D3B4AA1E-2F65-49BC-9A6D-9FEC89ABD1FB}"/>
              </a:ext>
            </a:extLst>
          </p:cNvPr>
          <p:cNvSpPr>
            <a:spLocks noGrp="1"/>
          </p:cNvSpPr>
          <p:nvPr>
            <p:ph idx="1"/>
          </p:nvPr>
        </p:nvSpPr>
        <p:spPr/>
        <p:txBody>
          <a:bodyPr>
            <a:normAutofit fontScale="92500" lnSpcReduction="10000"/>
          </a:bodyPr>
          <a:lstStyle/>
          <a:p>
            <a:r>
              <a:rPr lang="en-US" dirty="0"/>
              <a:t>Move away from “open access only” and “deposit at journal”</a:t>
            </a:r>
          </a:p>
          <a:p>
            <a:r>
              <a:rPr lang="en-US" dirty="0"/>
              <a:t>Systematically require that data be in a </a:t>
            </a:r>
            <a:r>
              <a:rPr lang="en-US" i="1" u="sng" dirty="0"/>
              <a:t>trusted</a:t>
            </a:r>
            <a:r>
              <a:rPr lang="en-US" dirty="0"/>
              <a:t> repository</a:t>
            </a:r>
          </a:p>
          <a:p>
            <a:pPr lvl="1"/>
            <a:r>
              <a:rPr lang="en-US" dirty="0"/>
              <a:t>Trusted can be controlled but not (too) discriminatory access</a:t>
            </a:r>
          </a:p>
          <a:p>
            <a:pPr lvl="1"/>
            <a:r>
              <a:rPr lang="en-US" dirty="0"/>
              <a:t>Clear documentation of access policy, retention policy</a:t>
            </a:r>
          </a:p>
          <a:p>
            <a:pPr lvl="1"/>
            <a:r>
              <a:rPr lang="en-US" b="1" dirty="0">
                <a:solidFill>
                  <a:schemeClr val="accent6">
                    <a:lumMod val="75000"/>
                  </a:schemeClr>
                </a:solidFill>
              </a:rPr>
              <a:t>Uniform treatment of open access, licensed, and confidential data</a:t>
            </a:r>
          </a:p>
          <a:p>
            <a:r>
              <a:rPr lang="en-US" dirty="0"/>
              <a:t>Systematically (but with sampling) verify reproducibility of code</a:t>
            </a:r>
          </a:p>
          <a:p>
            <a:pPr lvl="1"/>
            <a:r>
              <a:rPr lang="en-US" dirty="0"/>
              <a:t>Straightforward for OA and “easy-access” data</a:t>
            </a:r>
          </a:p>
          <a:p>
            <a:pPr lvl="1"/>
            <a:r>
              <a:rPr lang="en-US" dirty="0"/>
              <a:t>Less obvious, but not impossible for restricted-access (may be part of the process of releasing disclosable results)</a:t>
            </a:r>
          </a:p>
          <a:p>
            <a:r>
              <a:rPr lang="en-US" dirty="0"/>
              <a:t>Provide incentives and guidance to researchers to incorporate replicability into scientific workflow right from the start (not an afterthought)</a:t>
            </a:r>
          </a:p>
        </p:txBody>
      </p:sp>
    </p:spTree>
    <p:extLst>
      <p:ext uri="{BB962C8B-B14F-4D97-AF65-F5344CB8AC3E}">
        <p14:creationId xmlns:p14="http://schemas.microsoft.com/office/powerpoint/2010/main" val="42814293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3709" y="2521527"/>
            <a:ext cx="5135418" cy="923330"/>
          </a:xfrm>
          <a:prstGeom prst="rect">
            <a:avLst/>
          </a:prstGeom>
          <a:noFill/>
        </p:spPr>
        <p:txBody>
          <a:bodyPr wrap="square" rtlCol="0">
            <a:spAutoFit/>
          </a:bodyPr>
          <a:lstStyle/>
          <a:p>
            <a:pPr algn="ctr"/>
            <a:r>
              <a:rPr lang="en-US" dirty="0">
                <a:solidFill>
                  <a:schemeClr val="bg1"/>
                </a:solidFill>
              </a:rPr>
              <a:t>thank you</a:t>
            </a:r>
          </a:p>
          <a:p>
            <a:pPr algn="ctr"/>
            <a:endParaRPr lang="en-US" dirty="0">
              <a:solidFill>
                <a:schemeClr val="bg1"/>
              </a:solidFill>
            </a:endParaRPr>
          </a:p>
          <a:p>
            <a:pPr algn="ctr"/>
            <a:r>
              <a:rPr lang="en-US">
                <a:solidFill>
                  <a:schemeClr val="bg1"/>
                </a:solidFill>
              </a:rPr>
              <a:t>lars.vilhuber</a:t>
            </a:r>
            <a:r>
              <a:rPr lang="en-US" dirty="0">
                <a:solidFill>
                  <a:schemeClr val="bg1"/>
                </a:solidFill>
              </a:rPr>
              <a:t>@cornell</a:t>
            </a:r>
            <a:r>
              <a:rPr lang="en-US">
                <a:solidFill>
                  <a:schemeClr val="bg1"/>
                </a:solidFill>
              </a:rPr>
              <a:t>.edu</a:t>
            </a:r>
            <a:r>
              <a:rPr lang="en-US" dirty="0">
                <a:solidFill>
                  <a:schemeClr val="bg1"/>
                </a:solidFill>
              </a:rPr>
              <a:t> </a:t>
            </a:r>
          </a:p>
        </p:txBody>
      </p:sp>
      <p:sp>
        <p:nvSpPr>
          <p:cNvPr id="6" name="Rectangle 5"/>
          <p:cNvSpPr/>
          <p:nvPr/>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descr="cu screen b31b1b.psd"/>
          <p:cNvPicPr>
            <a:picLocks noChangeAspect="1"/>
          </p:cNvPicPr>
          <p:nvPr/>
        </p:nvPicPr>
        <p:blipFill rotWithShape="1">
          <a:blip r:embed="rId2" cstate="print">
            <a:extLst>
              <a:ext uri="{28A0092B-C50C-407E-A947-70E740481C1C}">
                <a14:useLocalDpi xmlns:a14="http://schemas.microsoft.com/office/drawing/2010/main" val="0"/>
              </a:ext>
            </a:extLst>
          </a:blip>
          <a:srcRect r="70374"/>
          <a:stretch/>
        </p:blipFill>
        <p:spPr>
          <a:xfrm>
            <a:off x="5447768" y="5408926"/>
            <a:ext cx="1405614" cy="1287438"/>
          </a:xfrm>
          <a:prstGeom prst="rect">
            <a:avLst/>
          </a:prstGeom>
        </p:spPr>
      </p:pic>
    </p:spTree>
    <p:extLst>
      <p:ext uri="{BB962C8B-B14F-4D97-AF65-F5344CB8AC3E}">
        <p14:creationId xmlns:p14="http://schemas.microsoft.com/office/powerpoint/2010/main" val="40954756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References</a:t>
            </a:r>
            <a:endParaRPr lang="en-US" dirty="0"/>
          </a:p>
        </p:txBody>
      </p:sp>
      <p:sp>
        <p:nvSpPr>
          <p:cNvPr id="3" name="Content Placeholder 2"/>
          <p:cNvSpPr>
            <a:spLocks noGrp="1"/>
          </p:cNvSpPr>
          <p:nvPr>
            <p:ph idx="1"/>
          </p:nvPr>
        </p:nvSpPr>
        <p:spPr/>
        <p:txBody>
          <a:bodyPr>
            <a:normAutofit fontScale="47500" lnSpcReduction="20000"/>
          </a:bodyPr>
          <a:lstStyle/>
          <a:p>
            <a:r>
              <a:rPr lang="en-US" dirty="0"/>
              <a:t>Anderson, Richard G, William H Greene, Bruce D McCullough, and H D Vinod. “The Role of Data and Program Code Archives in the Future of Economic Research.” Working Paper. Federal Reserve Bank of St. Louis, 2005. </a:t>
            </a:r>
            <a:r>
              <a:rPr lang="en-US" dirty="0">
                <a:hlinkClick r:id="rId2"/>
              </a:rPr>
              <a:t>http://research.stlouisfed.org/wp/2005/2005-014.pdf</a:t>
            </a:r>
            <a:r>
              <a:rPr lang="en-US" dirty="0"/>
              <a:t>.</a:t>
            </a:r>
          </a:p>
          <a:p>
            <a:r>
              <a:rPr lang="en-US" dirty="0"/>
              <a:t>Bender, Stefan, and </a:t>
            </a:r>
            <a:r>
              <a:rPr lang="en-US" dirty="0" err="1"/>
              <a:t>Jörg</a:t>
            </a:r>
            <a:r>
              <a:rPr lang="en-US" dirty="0"/>
              <a:t> </a:t>
            </a:r>
            <a:r>
              <a:rPr lang="en-US" dirty="0" err="1"/>
              <a:t>Heining</a:t>
            </a:r>
            <a:r>
              <a:rPr lang="en-US" dirty="0"/>
              <a:t>. “The Research-Data-Centre in Research-Data-Centre Approach: A First Step Towards </a:t>
            </a:r>
            <a:r>
              <a:rPr lang="en-US" dirty="0" err="1"/>
              <a:t>Decentralised</a:t>
            </a:r>
            <a:r>
              <a:rPr lang="en-US" dirty="0"/>
              <a:t> International Data Sharing.” </a:t>
            </a:r>
            <a:r>
              <a:rPr lang="en-US" i="1" dirty="0"/>
              <a:t>IASSIST Quarterly / International Association for Social Science Information Service and Technology</a:t>
            </a:r>
            <a:r>
              <a:rPr lang="en-US" dirty="0"/>
              <a:t> 35, no. 3 (2011). </a:t>
            </a:r>
            <a:r>
              <a:rPr lang="en-US" dirty="0">
                <a:hlinkClick r:id="rId3"/>
              </a:rPr>
              <a:t>http://www.iassistdata.org/iq/issue/35/3</a:t>
            </a:r>
            <a:r>
              <a:rPr lang="en-US" dirty="0"/>
              <a:t>.</a:t>
            </a:r>
          </a:p>
          <a:p>
            <a:r>
              <a:rPr lang="en-US" dirty="0" err="1"/>
              <a:t>Bollen</a:t>
            </a:r>
            <a:r>
              <a:rPr lang="en-US" dirty="0"/>
              <a:t>, Kenneth, John T. </a:t>
            </a:r>
            <a:r>
              <a:rPr lang="en-US" dirty="0" err="1"/>
              <a:t>Cacioppo</a:t>
            </a:r>
            <a:r>
              <a:rPr lang="en-US" dirty="0"/>
              <a:t>, Robert M. Kaplan, Jon A. </a:t>
            </a:r>
            <a:r>
              <a:rPr lang="en-US" dirty="0" err="1"/>
              <a:t>Krosnick</a:t>
            </a:r>
            <a:r>
              <a:rPr lang="en-US" dirty="0"/>
              <a:t>, and James L. Olds. “Social, Behavioral, and Economic Sciences Perspectives on Robust and Reliable Science.” Report of the Subcommittee on Replicability in Science Advisory Committee to the National Science Foundation Directorate for Social, Behavioral, and Economic Sciences. National Science Foundation, 2015. </a:t>
            </a:r>
            <a:r>
              <a:rPr lang="en-US" dirty="0">
                <a:hlinkClick r:id="rId4"/>
              </a:rPr>
              <a:t>https://www.nsf.gov/sbe/AC_Materials/SBE_Robust_and_Reliable_Research_Report.pdf</a:t>
            </a:r>
            <a:r>
              <a:rPr lang="en-US" dirty="0"/>
              <a:t>.</a:t>
            </a:r>
          </a:p>
          <a:p>
            <a:r>
              <a:rPr lang="en-US" dirty="0" err="1"/>
              <a:t>Camerer</a:t>
            </a:r>
            <a:r>
              <a:rPr lang="en-US" dirty="0"/>
              <a:t>, Colin F., Anna </a:t>
            </a:r>
            <a:r>
              <a:rPr lang="en-US" dirty="0" err="1"/>
              <a:t>Dreber</a:t>
            </a:r>
            <a:r>
              <a:rPr lang="en-US" dirty="0"/>
              <a:t>, </a:t>
            </a:r>
            <a:r>
              <a:rPr lang="en-US" dirty="0" err="1"/>
              <a:t>Eskil</a:t>
            </a:r>
            <a:r>
              <a:rPr lang="en-US" dirty="0"/>
              <a:t> </a:t>
            </a:r>
            <a:r>
              <a:rPr lang="en-US" dirty="0" err="1"/>
              <a:t>Forsell</a:t>
            </a:r>
            <a:r>
              <a:rPr lang="en-US" dirty="0"/>
              <a:t>, Teck-Hua Ho, Jürgen Huber, Magnus </a:t>
            </a:r>
            <a:r>
              <a:rPr lang="en-US" dirty="0" err="1"/>
              <a:t>Johannesson</a:t>
            </a:r>
            <a:r>
              <a:rPr lang="en-US" dirty="0"/>
              <a:t>, Michael </a:t>
            </a:r>
            <a:r>
              <a:rPr lang="en-US" dirty="0" err="1"/>
              <a:t>Kirchler</a:t>
            </a:r>
            <a:r>
              <a:rPr lang="en-US" dirty="0"/>
              <a:t>, et al. “Evaluating Replicability of Laboratory Experiments in Economics.” </a:t>
            </a:r>
            <a:r>
              <a:rPr lang="en-US" i="1" dirty="0"/>
              <a:t>Science</a:t>
            </a:r>
            <a:r>
              <a:rPr lang="en-US" dirty="0"/>
              <a:t>, March 3, 2016, aaf0918. </a:t>
            </a:r>
            <a:r>
              <a:rPr lang="en-US" dirty="0">
                <a:hlinkClick r:id="rId5"/>
              </a:rPr>
              <a:t>https://doi.org/10.1126/science.aaf0918</a:t>
            </a:r>
            <a:r>
              <a:rPr lang="en-US" dirty="0"/>
              <a:t>.</a:t>
            </a:r>
          </a:p>
          <a:p>
            <a:r>
              <a:rPr lang="en-US" dirty="0"/>
              <a:t>Chang, Andrew C., and Phillip Li. “A </a:t>
            </a:r>
            <a:r>
              <a:rPr lang="en-US" dirty="0" err="1"/>
              <a:t>Preanalysis</a:t>
            </a:r>
            <a:r>
              <a:rPr lang="en-US" dirty="0"/>
              <a:t> Plan to Replicate Sixty Economics Research Papers That Worked Half of the Time.” </a:t>
            </a:r>
            <a:r>
              <a:rPr lang="en-US" i="1" dirty="0"/>
              <a:t>American Economic Review</a:t>
            </a:r>
            <a:r>
              <a:rPr lang="en-US" dirty="0"/>
              <a:t> 107, no. 5 (May 2017): 60–64. </a:t>
            </a:r>
            <a:r>
              <a:rPr lang="en-US" dirty="0">
                <a:hlinkClick r:id="rId6"/>
              </a:rPr>
              <a:t>https://doi.org/10.1257/aer.p20171034</a:t>
            </a:r>
            <a:r>
              <a:rPr lang="en-US" dirty="0"/>
              <a:t>.</a:t>
            </a:r>
          </a:p>
          <a:p>
            <a:r>
              <a:rPr lang="en-US" dirty="0"/>
              <a:t>Christian, Thu-Mai, Sophia Lafferty-Hess, William Jacoby, and Thomas </a:t>
            </a:r>
            <a:r>
              <a:rPr lang="en-US" dirty="0" err="1"/>
              <a:t>Carsey</a:t>
            </a:r>
            <a:r>
              <a:rPr lang="en-US" dirty="0"/>
              <a:t>. “Operationalizing the Replication Standard: A Case Study of the Data Curation and Verification Workflow for Scholarly Journals,” 2018. </a:t>
            </a:r>
            <a:r>
              <a:rPr lang="en-US" dirty="0">
                <a:hlinkClick r:id="rId7"/>
              </a:rPr>
              <a:t>https://doi.org/10.17605/osf.io/cfdba</a:t>
            </a:r>
            <a:r>
              <a:rPr lang="en-US" dirty="0"/>
              <a:t>.</a:t>
            </a:r>
          </a:p>
          <a:p>
            <a:r>
              <a:rPr lang="en-US" dirty="0"/>
              <a:t>Clemens, Michael A. “The Meaning of Failed Replications: A Review and Proposal.” </a:t>
            </a:r>
            <a:r>
              <a:rPr lang="en-US" i="1" dirty="0"/>
              <a:t>Journal of Economic Surveys</a:t>
            </a:r>
            <a:r>
              <a:rPr lang="en-US" dirty="0"/>
              <a:t> 31, no. 1 (February 1, 2017): 326–42. </a:t>
            </a:r>
            <a:r>
              <a:rPr lang="en-US" dirty="0">
                <a:hlinkClick r:id="rId8"/>
              </a:rPr>
              <a:t>https://doi.org/10.1111/joes.12139</a:t>
            </a:r>
            <a:r>
              <a:rPr lang="en-US" dirty="0"/>
              <a:t>.</a:t>
            </a:r>
          </a:p>
          <a:p>
            <a:r>
              <a:rPr lang="en-US" dirty="0"/>
              <a:t>Collaboration, Open Science. “Estimating the Reproducibility of Psychological Science.” </a:t>
            </a:r>
            <a:r>
              <a:rPr lang="en-US" i="1" dirty="0"/>
              <a:t>Science</a:t>
            </a:r>
            <a:r>
              <a:rPr lang="en-US" dirty="0"/>
              <a:t> 349, no. 6251 (August 2015): aac4716–aac4716. </a:t>
            </a:r>
            <a:r>
              <a:rPr lang="en-US" dirty="0">
                <a:hlinkClick r:id="rId9"/>
              </a:rPr>
              <a:t>https://doi.org/10.1126/science.aac4716</a:t>
            </a:r>
            <a:r>
              <a:rPr lang="en-US" dirty="0"/>
              <a:t>.</a:t>
            </a:r>
          </a:p>
          <a:p>
            <a:r>
              <a:rPr lang="en-US" dirty="0" err="1"/>
              <a:t>Dewald</a:t>
            </a:r>
            <a:r>
              <a:rPr lang="en-US" dirty="0"/>
              <a:t>, William G, Jerry G </a:t>
            </a:r>
            <a:r>
              <a:rPr lang="en-US" dirty="0" err="1"/>
              <a:t>Thursby</a:t>
            </a:r>
            <a:r>
              <a:rPr lang="en-US" dirty="0"/>
              <a:t>, and Richard G Anderson. “Replication in Empirical Economics: The Journal of Money, Credit and Banking Project.” </a:t>
            </a:r>
            <a:r>
              <a:rPr lang="en-US" i="1" dirty="0"/>
              <a:t>The American Economic Review</a:t>
            </a:r>
            <a:r>
              <a:rPr lang="en-US" dirty="0"/>
              <a:t> 76, no. 4 (1986): 587–603.</a:t>
            </a:r>
          </a:p>
          <a:p>
            <a:r>
              <a:rPr lang="en-US" dirty="0"/>
              <a:t>Frisch, Ragnar. “Editor’s Note.” </a:t>
            </a:r>
            <a:r>
              <a:rPr lang="en-US" i="1" dirty="0" err="1"/>
              <a:t>Econometrica</a:t>
            </a:r>
            <a:r>
              <a:rPr lang="en-US" i="1" dirty="0"/>
              <a:t>: Journal of the Econometric Society</a:t>
            </a:r>
            <a:r>
              <a:rPr lang="en-US" dirty="0"/>
              <a:t> 1, no. 1 (1933): 1–4</a:t>
            </a:r>
            <a:r>
              <a:rPr lang="en-US" dirty="0" smtClean="0"/>
              <a:t>.</a:t>
            </a:r>
            <a:endParaRPr lang="en-US" dirty="0"/>
          </a:p>
        </p:txBody>
      </p:sp>
    </p:spTree>
    <p:extLst>
      <p:ext uri="{BB962C8B-B14F-4D97-AF65-F5344CB8AC3E}">
        <p14:creationId xmlns:p14="http://schemas.microsoft.com/office/powerpoint/2010/main" val="31978741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References</a:t>
            </a:r>
            <a:endParaRPr lang="en-US" dirty="0"/>
          </a:p>
        </p:txBody>
      </p:sp>
      <p:sp>
        <p:nvSpPr>
          <p:cNvPr id="3" name="Content Placeholder 2"/>
          <p:cNvSpPr>
            <a:spLocks noGrp="1"/>
          </p:cNvSpPr>
          <p:nvPr>
            <p:ph idx="1"/>
          </p:nvPr>
        </p:nvSpPr>
        <p:spPr/>
        <p:txBody>
          <a:bodyPr>
            <a:noAutofit/>
          </a:bodyPr>
          <a:lstStyle/>
          <a:p>
            <a:r>
              <a:rPr lang="en-US" sz="1300" dirty="0" err="1" smtClean="0"/>
              <a:t>Hamermesh</a:t>
            </a:r>
            <a:r>
              <a:rPr lang="en-US" sz="1300" dirty="0"/>
              <a:t>, Daniel S. “Viewpoint: Replication in Economics.” </a:t>
            </a:r>
            <a:r>
              <a:rPr lang="en-US" sz="1300" i="1" dirty="0"/>
              <a:t>Canadian Journal of Economics/Revue </a:t>
            </a:r>
            <a:r>
              <a:rPr lang="en-US" sz="1300" i="1" dirty="0" err="1"/>
              <a:t>Canadienne</a:t>
            </a:r>
            <a:r>
              <a:rPr lang="en-US" sz="1300" i="1" dirty="0"/>
              <a:t> </a:t>
            </a:r>
            <a:r>
              <a:rPr lang="en-US" sz="1300" i="1" dirty="0" err="1"/>
              <a:t>d’économique</a:t>
            </a:r>
            <a:r>
              <a:rPr lang="en-US" sz="1300" dirty="0"/>
              <a:t> 40, no. 3 (August 1, 2007): 715–33. </a:t>
            </a:r>
            <a:r>
              <a:rPr lang="en-US" sz="1300" dirty="0">
                <a:hlinkClick r:id="rId2"/>
              </a:rPr>
              <a:t>https://doi.org/10.1111/j.1365-2966.2007.00428.x</a:t>
            </a:r>
            <a:r>
              <a:rPr lang="en-US" sz="1300" dirty="0"/>
              <a:t>.</a:t>
            </a:r>
          </a:p>
          <a:p>
            <a:r>
              <a:rPr lang="en-US" sz="1300" dirty="0" err="1"/>
              <a:t>Höffler</a:t>
            </a:r>
            <a:r>
              <a:rPr lang="en-US" sz="1300" dirty="0"/>
              <a:t>, Jan H. “Replication and Economics Journal Policies.” </a:t>
            </a:r>
            <a:r>
              <a:rPr lang="en-US" sz="1300" i="1" dirty="0"/>
              <a:t>American Economic Review</a:t>
            </a:r>
            <a:r>
              <a:rPr lang="en-US" sz="1300" dirty="0"/>
              <a:t> 107, no. 5 (May 2017): 52–55. </a:t>
            </a:r>
            <a:r>
              <a:rPr lang="en-US" sz="1300" dirty="0">
                <a:hlinkClick r:id="rId3"/>
              </a:rPr>
              <a:t>https://doi.org/10.1257/aer.p20171032</a:t>
            </a:r>
            <a:r>
              <a:rPr lang="en-US" sz="1300" dirty="0"/>
              <a:t>.</a:t>
            </a:r>
          </a:p>
          <a:p>
            <a:r>
              <a:rPr lang="en-US" sz="1300" dirty="0"/>
              <a:t>Jacoby, William. “AMERICAN JOURNAL OF POLITICAL SCIENCE GUIDELINES FOR PREPARING REPLICATION FILES.” American Journal of Political Science, 2005. </a:t>
            </a:r>
            <a:r>
              <a:rPr lang="en-US" sz="1300" dirty="0">
                <a:hlinkClick r:id="rId4"/>
              </a:rPr>
              <a:t>https://ajpsblogging.files.wordpress.com/2015/03/ajps-guide-for-replic-materials-1-0.pdf</a:t>
            </a:r>
            <a:r>
              <a:rPr lang="en-US" sz="1300" dirty="0"/>
              <a:t>.</a:t>
            </a:r>
          </a:p>
          <a:p>
            <a:r>
              <a:rPr lang="en-US" sz="1300" dirty="0"/>
              <a:t>Kidwell, Mallory C., </a:t>
            </a:r>
            <a:r>
              <a:rPr lang="en-US" sz="1300" dirty="0" err="1"/>
              <a:t>Ljiljana</a:t>
            </a:r>
            <a:r>
              <a:rPr lang="en-US" sz="1300" dirty="0"/>
              <a:t> B. </a:t>
            </a:r>
            <a:r>
              <a:rPr lang="en-US" sz="1300" dirty="0" err="1"/>
              <a:t>Lazarević</a:t>
            </a:r>
            <a:r>
              <a:rPr lang="en-US" sz="1300" dirty="0"/>
              <a:t>, Erica </a:t>
            </a:r>
            <a:r>
              <a:rPr lang="en-US" sz="1300" dirty="0" err="1"/>
              <a:t>Baranski</a:t>
            </a:r>
            <a:r>
              <a:rPr lang="en-US" sz="1300" dirty="0"/>
              <a:t>, Tom E. Hardwicke, Sarah </a:t>
            </a:r>
            <a:r>
              <a:rPr lang="en-US" sz="1300" dirty="0" err="1"/>
              <a:t>Piechowski</a:t>
            </a:r>
            <a:r>
              <a:rPr lang="en-US" sz="1300" dirty="0"/>
              <a:t>, Lina-Sophia </a:t>
            </a:r>
            <a:r>
              <a:rPr lang="en-US" sz="1300" dirty="0" err="1"/>
              <a:t>Falkenberg</a:t>
            </a:r>
            <a:r>
              <a:rPr lang="en-US" sz="1300" dirty="0"/>
              <a:t>, Curtis Kennett, et al. “Badges to Acknowledge Open Practices: A Simple, Low-Cost, Effective Method for Increasing Transparency.” Edited by Malcolm R Macleod. </a:t>
            </a:r>
            <a:r>
              <a:rPr lang="en-US" sz="1300" i="1" dirty="0"/>
              <a:t>PLOS Biology</a:t>
            </a:r>
            <a:r>
              <a:rPr lang="en-US" sz="1300" dirty="0"/>
              <a:t> 14, no. 5 (May 12, 2016): e1002456. </a:t>
            </a:r>
            <a:r>
              <a:rPr lang="en-US" sz="1300" dirty="0">
                <a:hlinkClick r:id="rId5"/>
              </a:rPr>
              <a:t>https://doi.org/10.1371/journal.pbio.1002456</a:t>
            </a:r>
            <a:r>
              <a:rPr lang="en-US" sz="1300" dirty="0"/>
              <a:t>.</a:t>
            </a:r>
          </a:p>
          <a:p>
            <a:r>
              <a:rPr lang="en-US" sz="1300" dirty="0"/>
              <a:t>Kinney, </a:t>
            </a:r>
            <a:r>
              <a:rPr lang="en-US" sz="1300" dirty="0" err="1"/>
              <a:t>Satkartar</a:t>
            </a:r>
            <a:r>
              <a:rPr lang="en-US" sz="1300" dirty="0"/>
              <a:t> K., Jerome P. Reiter, and </a:t>
            </a:r>
            <a:r>
              <a:rPr lang="en-US" sz="1300" dirty="0" err="1"/>
              <a:t>and</a:t>
            </a:r>
            <a:r>
              <a:rPr lang="en-US" sz="1300" dirty="0"/>
              <a:t> Javier Miranda. “</a:t>
            </a:r>
            <a:r>
              <a:rPr lang="en-US" sz="1300" dirty="0" err="1"/>
              <a:t>SynLBD</a:t>
            </a:r>
            <a:r>
              <a:rPr lang="en-US" sz="1300" dirty="0"/>
              <a:t> 2.0: Improving the Synthetic Longitudinal Business Database.” </a:t>
            </a:r>
            <a:r>
              <a:rPr lang="en-US" sz="1300" i="1" dirty="0"/>
              <a:t>Statistical Journal of the International Association for Official Statistics</a:t>
            </a:r>
            <a:r>
              <a:rPr lang="en-US" sz="1300" dirty="0"/>
              <a:t> 30 (2014): 129–135.</a:t>
            </a:r>
          </a:p>
          <a:p>
            <a:r>
              <a:rPr lang="en-US" sz="1300" dirty="0"/>
              <a:t>Kinney, </a:t>
            </a:r>
            <a:r>
              <a:rPr lang="en-US" sz="1300" dirty="0" err="1"/>
              <a:t>Satkartar</a:t>
            </a:r>
            <a:r>
              <a:rPr lang="en-US" sz="1300" dirty="0"/>
              <a:t> K, Jerome P Reiter, Arnold P </a:t>
            </a:r>
            <a:r>
              <a:rPr lang="en-US" sz="1300" dirty="0" err="1"/>
              <a:t>Reznek</a:t>
            </a:r>
            <a:r>
              <a:rPr lang="en-US" sz="1300" dirty="0"/>
              <a:t>, Javier Miranda, Ron S </a:t>
            </a:r>
            <a:r>
              <a:rPr lang="en-US" sz="1300" dirty="0" err="1"/>
              <a:t>Jarmin</a:t>
            </a:r>
            <a:r>
              <a:rPr lang="en-US" sz="1300" dirty="0"/>
              <a:t>, and John M </a:t>
            </a:r>
            <a:r>
              <a:rPr lang="en-US" sz="1300" dirty="0" err="1"/>
              <a:t>Abowd</a:t>
            </a:r>
            <a:r>
              <a:rPr lang="en-US" sz="1300" dirty="0"/>
              <a:t>. “Towards Unrestricted Public Use Business Microdata: The Synthetic Longitudinal Business Database.” </a:t>
            </a:r>
            <a:r>
              <a:rPr lang="en-US" sz="1300" i="1" dirty="0"/>
              <a:t>International Statistical Review</a:t>
            </a:r>
            <a:r>
              <a:rPr lang="en-US" sz="1300" dirty="0"/>
              <a:t> 79, no. 3 (December 2011): 362–384. </a:t>
            </a:r>
            <a:r>
              <a:rPr lang="en-US" sz="1300" dirty="0">
                <a:hlinkClick r:id="rId6"/>
              </a:rPr>
              <a:t>https://doi.org/10.1111/j.1751-5823.2011.00153.x</a:t>
            </a:r>
            <a:r>
              <a:rPr lang="en-US" sz="1300" dirty="0"/>
              <a:t>.</a:t>
            </a:r>
          </a:p>
          <a:p>
            <a:r>
              <a:rPr lang="en-US" sz="1300" dirty="0" err="1"/>
              <a:t>Kohlmann</a:t>
            </a:r>
            <a:r>
              <a:rPr lang="en-US" sz="1300" dirty="0"/>
              <a:t>, Annette. “The Research Data Centre of the Federal Employment Service in the Institute for Employment Research.” </a:t>
            </a:r>
            <a:r>
              <a:rPr lang="en-US" sz="1300" i="1" dirty="0" err="1"/>
              <a:t>Schmollers</a:t>
            </a:r>
            <a:r>
              <a:rPr lang="en-US" sz="1300" i="1" dirty="0"/>
              <a:t> </a:t>
            </a:r>
            <a:r>
              <a:rPr lang="en-US" sz="1300" i="1" dirty="0" err="1"/>
              <a:t>Jahrbuch</a:t>
            </a:r>
            <a:r>
              <a:rPr lang="en-US" sz="1300" i="1" dirty="0"/>
              <a:t> : Journal of Applied Social Science Studies / </a:t>
            </a:r>
            <a:r>
              <a:rPr lang="en-US" sz="1300" i="1" dirty="0" err="1"/>
              <a:t>Zeitschrift</a:t>
            </a:r>
            <a:r>
              <a:rPr lang="en-US" sz="1300" i="1" dirty="0"/>
              <a:t> </a:t>
            </a:r>
            <a:r>
              <a:rPr lang="en-US" sz="1300" i="1" dirty="0" err="1"/>
              <a:t>Für</a:t>
            </a:r>
            <a:r>
              <a:rPr lang="en-US" sz="1300" i="1" dirty="0"/>
              <a:t> </a:t>
            </a:r>
            <a:r>
              <a:rPr lang="en-US" sz="1300" i="1" dirty="0" err="1"/>
              <a:t>Wirtschafts</a:t>
            </a:r>
            <a:r>
              <a:rPr lang="en-US" sz="1300" i="1" dirty="0"/>
              <a:t>- Und </a:t>
            </a:r>
            <a:r>
              <a:rPr lang="en-US" sz="1300" i="1" dirty="0" err="1"/>
              <a:t>Sozialwissenschaften</a:t>
            </a:r>
            <a:r>
              <a:rPr lang="en-US" sz="1300" dirty="0"/>
              <a:t> 125, no. 3 (2005): 437–47.</a:t>
            </a:r>
          </a:p>
          <a:p>
            <a:r>
              <a:rPr lang="en-US" sz="1300" dirty="0"/>
              <a:t>Kraus, R. “Statistical Déjà vu: The National Data Center Proposal of 1965 and Its Descendants.” </a:t>
            </a:r>
            <a:r>
              <a:rPr lang="en-US" sz="1300" i="1" dirty="0"/>
              <a:t>Journal of Privacy and Confidentiality</a:t>
            </a:r>
            <a:r>
              <a:rPr lang="en-US" sz="1300" dirty="0"/>
              <a:t>, 2013. </a:t>
            </a:r>
            <a:r>
              <a:rPr lang="en-US" sz="1300" dirty="0">
                <a:hlinkClick r:id="rId7"/>
              </a:rPr>
              <a:t>http://repository.cmu.edu/jpc/vol5/iss1/1</a:t>
            </a:r>
            <a:r>
              <a:rPr lang="en-US" sz="1300" dirty="0" smtClean="0">
                <a:hlinkClick r:id="rId7"/>
              </a:rPr>
              <a:t>/</a:t>
            </a:r>
            <a:r>
              <a:rPr lang="en-US" sz="1300" dirty="0" smtClean="0"/>
              <a:t>.</a:t>
            </a:r>
            <a:endParaRPr lang="en-US" sz="1300" dirty="0"/>
          </a:p>
        </p:txBody>
      </p:sp>
    </p:spTree>
    <p:extLst>
      <p:ext uri="{BB962C8B-B14F-4D97-AF65-F5344CB8AC3E}">
        <p14:creationId xmlns:p14="http://schemas.microsoft.com/office/powerpoint/2010/main" val="20740569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References</a:t>
            </a:r>
            <a:endParaRPr lang="en-US" dirty="0"/>
          </a:p>
        </p:txBody>
      </p:sp>
      <p:sp>
        <p:nvSpPr>
          <p:cNvPr id="3" name="Content Placeholder 2"/>
          <p:cNvSpPr>
            <a:spLocks noGrp="1"/>
          </p:cNvSpPr>
          <p:nvPr>
            <p:ph idx="1"/>
          </p:nvPr>
        </p:nvSpPr>
        <p:spPr/>
        <p:txBody>
          <a:bodyPr>
            <a:noAutofit/>
          </a:bodyPr>
          <a:lstStyle/>
          <a:p>
            <a:r>
              <a:rPr lang="en-US" sz="1300" dirty="0" err="1" smtClean="0"/>
              <a:t>Lagoze</a:t>
            </a:r>
            <a:r>
              <a:rPr lang="en-US" sz="1300" dirty="0"/>
              <a:t>, Carl, and Lars Vilhuber. “Making Confidential Data Part of Reproducible Research.” </a:t>
            </a:r>
            <a:r>
              <a:rPr lang="en-US" sz="1300" i="1" dirty="0"/>
              <a:t>Chance</a:t>
            </a:r>
            <a:r>
              <a:rPr lang="en-US" sz="1300" dirty="0"/>
              <a:t>, 2017 2017. </a:t>
            </a:r>
            <a:r>
              <a:rPr lang="en-US" sz="1300" dirty="0">
                <a:hlinkClick r:id="rId2"/>
              </a:rPr>
              <a:t>http://chance.amstat.org/2017/09/reproducible-research/</a:t>
            </a:r>
            <a:r>
              <a:rPr lang="en-US" sz="1300" dirty="0"/>
              <a:t>.</a:t>
            </a:r>
          </a:p>
          <a:p>
            <a:r>
              <a:rPr lang="en-US" sz="1300" dirty="0"/>
              <a:t>McCullough, B D, Kerry Anne </a:t>
            </a:r>
            <a:r>
              <a:rPr lang="en-US" sz="1300" dirty="0" err="1"/>
              <a:t>McGeary</a:t>
            </a:r>
            <a:r>
              <a:rPr lang="en-US" sz="1300" dirty="0"/>
              <a:t>, and Teresa D Harrison. “Lessons from the JMCB Archive.” </a:t>
            </a:r>
            <a:r>
              <a:rPr lang="en-US" sz="1300" i="1" dirty="0"/>
              <a:t>Journal of Money, Credit, and Banking</a:t>
            </a:r>
            <a:r>
              <a:rPr lang="en-US" sz="1300" dirty="0"/>
              <a:t> 38, no. 4 (June 2006): 1093–1107.</a:t>
            </a:r>
          </a:p>
          <a:p>
            <a:r>
              <a:rPr lang="en-US" sz="1300" dirty="0"/>
              <a:t>U.S. Census Bureau. </a:t>
            </a:r>
            <a:r>
              <a:rPr lang="en-US" sz="1300" i="1" dirty="0"/>
              <a:t>SIPP Synthetic Beta Version 6.0.2</a:t>
            </a:r>
            <a:r>
              <a:rPr lang="en-US" sz="1300" dirty="0"/>
              <a:t>. Washington, DC and Ithaca, NY, USA, 2015. </a:t>
            </a:r>
            <a:r>
              <a:rPr lang="en-US" sz="1300" dirty="0">
                <a:hlinkClick r:id="rId3"/>
              </a:rPr>
              <a:t>http://www2.vrdc.cornell.edu/news/data/sipp-synthetic-beta-file/</a:t>
            </a:r>
            <a:r>
              <a:rPr lang="en-US" sz="1300" dirty="0"/>
              <a:t>.</a:t>
            </a:r>
          </a:p>
          <a:p>
            <a:r>
              <a:rPr lang="en-US" sz="1300" dirty="0"/>
              <a:t>Vilhuber, Lars, John M. </a:t>
            </a:r>
            <a:r>
              <a:rPr lang="en-US" sz="1300" dirty="0" err="1"/>
              <a:t>Abowd</a:t>
            </a:r>
            <a:r>
              <a:rPr lang="en-US" sz="1300" dirty="0"/>
              <a:t>, and </a:t>
            </a:r>
            <a:r>
              <a:rPr lang="en-US" sz="1300" dirty="0" err="1"/>
              <a:t>and</a:t>
            </a:r>
            <a:r>
              <a:rPr lang="en-US" sz="1300" dirty="0"/>
              <a:t> Jerome P. Reiter. “Synthetic Establishment Microdata Around the World.” </a:t>
            </a:r>
            <a:r>
              <a:rPr lang="en-US" sz="1300" i="1" dirty="0"/>
              <a:t>Statistical Journal of the International Association of Official Statistics</a:t>
            </a:r>
            <a:r>
              <a:rPr lang="en-US" sz="1300" dirty="0"/>
              <a:t> 32, no. 1 (2016): 65–68</a:t>
            </a:r>
            <a:r>
              <a:rPr lang="en-US" sz="1300" dirty="0" smtClean="0"/>
              <a:t>.</a:t>
            </a:r>
            <a:endParaRPr lang="en-US" sz="1300" dirty="0"/>
          </a:p>
        </p:txBody>
      </p:sp>
    </p:spTree>
    <p:extLst>
      <p:ext uri="{BB962C8B-B14F-4D97-AF65-F5344CB8AC3E}">
        <p14:creationId xmlns:p14="http://schemas.microsoft.com/office/powerpoint/2010/main" val="20168668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DF141-3F5C-4D63-907B-D51D3C871D37}"/>
              </a:ext>
            </a:extLst>
          </p:cNvPr>
          <p:cNvSpPr>
            <a:spLocks noGrp="1"/>
          </p:cNvSpPr>
          <p:nvPr>
            <p:ph type="title"/>
          </p:nvPr>
        </p:nvSpPr>
        <p:spPr/>
        <p:txBody>
          <a:bodyPr/>
          <a:lstStyle/>
          <a:p>
            <a:r>
              <a:rPr lang="en-US" dirty="0"/>
              <a:t>Picture references</a:t>
            </a:r>
          </a:p>
        </p:txBody>
      </p:sp>
      <p:sp>
        <p:nvSpPr>
          <p:cNvPr id="3" name="Content Placeholder 2">
            <a:extLst>
              <a:ext uri="{FF2B5EF4-FFF2-40B4-BE49-F238E27FC236}">
                <a16:creationId xmlns:a16="http://schemas.microsoft.com/office/drawing/2014/main" id="{6C4535D1-DA3E-4667-8B02-0DB2A623DD11}"/>
              </a:ext>
            </a:extLst>
          </p:cNvPr>
          <p:cNvSpPr>
            <a:spLocks noGrp="1"/>
          </p:cNvSpPr>
          <p:nvPr>
            <p:ph idx="1"/>
          </p:nvPr>
        </p:nvSpPr>
        <p:spPr/>
        <p:txBody>
          <a:bodyPr>
            <a:normAutofit/>
          </a:bodyPr>
          <a:lstStyle/>
          <a:p>
            <a:r>
              <a:rPr lang="en-US" sz="1400" dirty="0"/>
              <a:t>Tug of War 1: Johnmoore6 at English Wikipedia - CC BY-SA 3.0, </a:t>
            </a:r>
            <a:r>
              <a:rPr lang="en-US" sz="1400" dirty="0">
                <a:hlinkClick r:id="rId2"/>
              </a:rPr>
              <a:t>https://commons.wikimedia.org/w/index.php?curid=16357035</a:t>
            </a:r>
            <a:endParaRPr lang="en-US" sz="1400" dirty="0"/>
          </a:p>
          <a:p>
            <a:r>
              <a:rPr lang="en-US" sz="1400" dirty="0"/>
              <a:t>Tug of War 2:  Bart </a:t>
            </a:r>
            <a:r>
              <a:rPr lang="en-US" sz="1400" dirty="0" err="1"/>
              <a:t>Derksen</a:t>
            </a:r>
            <a:r>
              <a:rPr lang="en-US" sz="1400" dirty="0"/>
              <a:t> at Dutch Wikipedia, CC BY-SA 3.0, https://commons.wikimedia.org/w/index.php?curid=3218716</a:t>
            </a:r>
          </a:p>
        </p:txBody>
      </p:sp>
    </p:spTree>
    <p:extLst>
      <p:ext uri="{BB962C8B-B14F-4D97-AF65-F5344CB8AC3E}">
        <p14:creationId xmlns:p14="http://schemas.microsoft.com/office/powerpoint/2010/main" val="94777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endParaRPr lang="en-US" dirty="0"/>
          </a:p>
        </p:txBody>
      </p:sp>
      <p:sp>
        <p:nvSpPr>
          <p:cNvPr id="3" name="Content Placeholder 2"/>
          <p:cNvSpPr>
            <a:spLocks noGrp="1"/>
          </p:cNvSpPr>
          <p:nvPr>
            <p:ph idx="1"/>
          </p:nvPr>
        </p:nvSpPr>
        <p:spPr/>
        <p:txBody>
          <a:bodyPr>
            <a:normAutofit/>
          </a:bodyPr>
          <a:lstStyle/>
          <a:p>
            <a:r>
              <a:rPr lang="en-US" sz="3600" dirty="0" smtClean="0"/>
              <a:t>Early </a:t>
            </a:r>
            <a:r>
              <a:rPr lang="en-US" sz="3600" dirty="0" smtClean="0"/>
              <a:t>publications (20</a:t>
            </a:r>
            <a:r>
              <a:rPr lang="en-US" sz="3600" baseline="30000" dirty="0" smtClean="0"/>
              <a:t>th</a:t>
            </a:r>
            <a:r>
              <a:rPr lang="en-US" sz="3600" dirty="0" smtClean="0"/>
              <a:t> century) contained tables of data, and the math was simple (maybe</a:t>
            </a:r>
            <a:r>
              <a:rPr lang="en-US" sz="3600" dirty="0" smtClean="0"/>
              <a:t>)</a:t>
            </a:r>
          </a:p>
          <a:p>
            <a:r>
              <a:rPr lang="en-US" sz="3600" dirty="0" smtClean="0"/>
              <a:t>Data became electronic, was no longer </a:t>
            </a:r>
            <a:r>
              <a:rPr lang="en-US" sz="4000" b="1" dirty="0" smtClean="0">
                <a:solidFill>
                  <a:schemeClr val="accent5">
                    <a:lumMod val="75000"/>
                  </a:schemeClr>
                </a:solidFill>
              </a:rPr>
              <a:t>included</a:t>
            </a:r>
            <a:r>
              <a:rPr lang="en-US" sz="3600" dirty="0" smtClean="0"/>
              <a:t> or </a:t>
            </a:r>
            <a:r>
              <a:rPr lang="en-US" sz="4000" b="1" dirty="0" smtClean="0">
                <a:solidFill>
                  <a:schemeClr val="accent2">
                    <a:lumMod val="75000"/>
                  </a:schemeClr>
                </a:solidFill>
              </a:rPr>
              <a:t>cited</a:t>
            </a:r>
            <a:endParaRPr lang="en-US" sz="3600" b="1" dirty="0" smtClean="0">
              <a:solidFill>
                <a:schemeClr val="accent2">
                  <a:lumMod val="75000"/>
                </a:schemeClr>
              </a:solidFill>
            </a:endParaRPr>
          </a:p>
          <a:p>
            <a:r>
              <a:rPr lang="en-US" sz="3600" dirty="0" smtClean="0"/>
              <a:t>Modern publications thus need the same transparency and </a:t>
            </a:r>
            <a:r>
              <a:rPr lang="en-US" sz="3600" dirty="0" smtClean="0"/>
              <a:t>completeness</a:t>
            </a:r>
            <a:endParaRPr lang="en-US" sz="3600" dirty="0" smtClean="0"/>
          </a:p>
        </p:txBody>
      </p:sp>
    </p:spTree>
    <p:extLst>
      <p:ext uri="{BB962C8B-B14F-4D97-AF65-F5344CB8AC3E}">
        <p14:creationId xmlns:p14="http://schemas.microsoft.com/office/powerpoint/2010/main" val="2176758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a:t>
            </a:r>
            <a:r>
              <a:rPr lang="en-US" dirty="0" smtClean="0"/>
              <a:t>discourse!</a:t>
            </a:r>
            <a:endParaRPr lang="en-US" dirty="0"/>
          </a:p>
        </p:txBody>
      </p:sp>
      <p:sp>
        <p:nvSpPr>
          <p:cNvPr id="3" name="Content Placeholder 2"/>
          <p:cNvSpPr>
            <a:spLocks noGrp="1"/>
          </p:cNvSpPr>
          <p:nvPr>
            <p:ph idx="1"/>
          </p:nvPr>
        </p:nvSpPr>
        <p:spPr/>
        <p:txBody>
          <a:bodyPr>
            <a:normAutofit/>
          </a:bodyPr>
          <a:lstStyle/>
          <a:p>
            <a:r>
              <a:rPr lang="en-US" sz="3600" dirty="0" smtClean="0"/>
              <a:t>Reproducibility helps to teach others</a:t>
            </a:r>
          </a:p>
          <a:p>
            <a:r>
              <a:rPr lang="en-US" sz="3600" dirty="0" smtClean="0"/>
              <a:t>Data became electronic, was no longer </a:t>
            </a:r>
            <a:r>
              <a:rPr lang="en-US" sz="4000" b="1" dirty="0" smtClean="0">
                <a:solidFill>
                  <a:schemeClr val="accent5">
                    <a:lumMod val="75000"/>
                  </a:schemeClr>
                </a:solidFill>
              </a:rPr>
              <a:t>included</a:t>
            </a:r>
            <a:r>
              <a:rPr lang="en-US" sz="3600" dirty="0" smtClean="0"/>
              <a:t> or </a:t>
            </a:r>
            <a:r>
              <a:rPr lang="en-US" sz="4000" b="1" dirty="0" smtClean="0">
                <a:solidFill>
                  <a:schemeClr val="accent2">
                    <a:lumMod val="75000"/>
                  </a:schemeClr>
                </a:solidFill>
              </a:rPr>
              <a:t>cited</a:t>
            </a:r>
            <a:endParaRPr lang="en-US" sz="3600" b="1" dirty="0" smtClean="0">
              <a:solidFill>
                <a:schemeClr val="accent2">
                  <a:lumMod val="75000"/>
                </a:schemeClr>
              </a:solidFill>
            </a:endParaRPr>
          </a:p>
          <a:p>
            <a:r>
              <a:rPr lang="en-US" sz="3600" dirty="0" smtClean="0"/>
              <a:t>Modern publications thus need the same transparency and </a:t>
            </a:r>
            <a:r>
              <a:rPr lang="en-US" sz="3600" dirty="0" smtClean="0"/>
              <a:t>completeness</a:t>
            </a:r>
            <a:endParaRPr lang="en-US" sz="3600" dirty="0" smtClean="0"/>
          </a:p>
        </p:txBody>
      </p:sp>
    </p:spTree>
    <p:extLst>
      <p:ext uri="{BB962C8B-B14F-4D97-AF65-F5344CB8AC3E}">
        <p14:creationId xmlns:p14="http://schemas.microsoft.com/office/powerpoint/2010/main" val="3080754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reproducibility (from NAS)</a:t>
            </a:r>
            <a:endParaRPr lang="en-US" dirty="0"/>
          </a:p>
        </p:txBody>
      </p:sp>
      <p:sp>
        <p:nvSpPr>
          <p:cNvPr id="3" name="Content Placeholder 2"/>
          <p:cNvSpPr>
            <a:spLocks noGrp="1"/>
          </p:cNvSpPr>
          <p:nvPr>
            <p:ph idx="1"/>
          </p:nvPr>
        </p:nvSpPr>
        <p:spPr/>
        <p:txBody>
          <a:bodyPr/>
          <a:lstStyle/>
          <a:p>
            <a:r>
              <a:rPr lang="en-US" dirty="0" err="1" smtClean="0"/>
              <a:t>Econometrica</a:t>
            </a:r>
            <a:r>
              <a:rPr lang="en-US" dirty="0" smtClean="0"/>
              <a:t>, AEA examples </a:t>
            </a:r>
          </a:p>
          <a:p>
            <a:r>
              <a:rPr lang="en-US" dirty="0" smtClean="0"/>
              <a:t>Changes in data availability (larger, private)</a:t>
            </a:r>
          </a:p>
          <a:p>
            <a:r>
              <a:rPr lang="en-US" dirty="0" smtClean="0"/>
              <a:t>History of sharing code</a:t>
            </a:r>
          </a:p>
          <a:p>
            <a:r>
              <a:rPr lang="en-US" dirty="0"/>
              <a:t>also history of public-use data (</a:t>
            </a:r>
            <a:r>
              <a:rPr lang="en-US" dirty="0">
                <a:hlinkClick r:id="rId2"/>
              </a:rPr>
              <a:t>https://www.ncbi.nlm.nih.gov/pmc/articles/PMC3949202/</a:t>
            </a:r>
            <a:r>
              <a:rPr lang="en-US" dirty="0"/>
              <a:t>) </a:t>
            </a:r>
          </a:p>
          <a:p>
            <a:pPr lvl="1"/>
            <a:r>
              <a:rPr lang="en-US" dirty="0"/>
              <a:t>$1500 for tapes in 1960 (= $12750 in 2018)</a:t>
            </a:r>
          </a:p>
          <a:p>
            <a:pPr lvl="1"/>
            <a:r>
              <a:rPr lang="en-US" dirty="0"/>
              <a:t>First CPS in 1973</a:t>
            </a:r>
          </a:p>
          <a:p>
            <a:endParaRPr lang="en-US" dirty="0"/>
          </a:p>
        </p:txBody>
      </p:sp>
    </p:spTree>
    <p:extLst>
      <p:ext uri="{BB962C8B-B14F-4D97-AF65-F5344CB8AC3E}">
        <p14:creationId xmlns:p14="http://schemas.microsoft.com/office/powerpoint/2010/main" val="3825238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t>
            </a:r>
            <a:r>
              <a:rPr lang="en-US" dirty="0" err="1" smtClean="0"/>
              <a:t>reprodubility</a:t>
            </a:r>
            <a:r>
              <a:rPr lang="en-US" dirty="0" smtClean="0"/>
              <a: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78228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10796826" cy="553998"/>
          </a:xfrm>
          <a:prstGeom prst="rect">
            <a:avLst/>
          </a:prstGeom>
          <a:noFill/>
        </p:spPr>
        <p:txBody>
          <a:bodyPr wrap="square" rtlCol="0">
            <a:spAutoFit/>
          </a:bodyPr>
          <a:lstStyle/>
          <a:p>
            <a:r>
              <a:rPr lang="en-US" sz="3000" b="1" dirty="0">
                <a:latin typeface="Montserrat" panose="00000500000000000000" pitchFamily="50" charset="0"/>
              </a:rPr>
              <a:t>Replication continuum </a:t>
            </a:r>
            <a:r>
              <a:rPr lang="en-US" sz="3000" dirty="0">
                <a:solidFill>
                  <a:schemeClr val="accent3"/>
                </a:solidFill>
                <a:latin typeface="Montserrat" panose="00000500000000000000" pitchFamily="50" charset="0"/>
              </a:rPr>
              <a:t>(</a:t>
            </a:r>
            <a:r>
              <a:rPr lang="en-US" sz="3000" dirty="0" err="1">
                <a:solidFill>
                  <a:schemeClr val="accent3"/>
                </a:solidFill>
                <a:latin typeface="Montserrat" panose="00000500000000000000" pitchFamily="50" charset="0"/>
              </a:rPr>
              <a:t>Bollen</a:t>
            </a:r>
            <a:r>
              <a:rPr lang="en-US" sz="3000" dirty="0">
                <a:solidFill>
                  <a:schemeClr val="accent3"/>
                </a:solidFill>
                <a:latin typeface="Montserrat" panose="00000500000000000000" pitchFamily="50" charset="0"/>
              </a:rPr>
              <a:t> et al. 2015)</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147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Tree>
    <p:extLst>
      <p:ext uri="{BB962C8B-B14F-4D97-AF65-F5344CB8AC3E}">
        <p14:creationId xmlns:p14="http://schemas.microsoft.com/office/powerpoint/2010/main" val="3623511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3451783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3331498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Crisis, what crisis?</a:t>
            </a:r>
            <a:endParaRPr lang="en-US" dirty="0"/>
          </a:p>
        </p:txBody>
      </p:sp>
      <p:sp>
        <p:nvSpPr>
          <p:cNvPr id="3" name="Content Placeholder 2"/>
          <p:cNvSpPr>
            <a:spLocks noGrp="1"/>
          </p:cNvSpPr>
          <p:nvPr>
            <p:ph idx="1"/>
          </p:nvPr>
        </p:nvSpPr>
        <p:spPr/>
        <p:txBody>
          <a:bodyPr/>
          <a:lstStyle/>
          <a:p>
            <a:r>
              <a:rPr lang="en-US" dirty="0" smtClean="0"/>
              <a:t>History of discussions about replicability (</a:t>
            </a:r>
            <a:r>
              <a:rPr lang="en-US" dirty="0" err="1" smtClean="0"/>
              <a:t>Nosek</a:t>
            </a:r>
            <a:r>
              <a:rPr lang="en-US" dirty="0" smtClean="0"/>
              <a:t>)</a:t>
            </a:r>
          </a:p>
          <a:p>
            <a:endParaRPr lang="en-US" dirty="0"/>
          </a:p>
        </p:txBody>
      </p:sp>
    </p:spTree>
    <p:extLst>
      <p:ext uri="{BB962C8B-B14F-4D97-AF65-F5344CB8AC3E}">
        <p14:creationId xmlns:p14="http://schemas.microsoft.com/office/powerpoint/2010/main" val="2497337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3512564579"/>
              </p:ext>
            </p:extLst>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58300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478864426"/>
              </p:ext>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b="1" dirty="0" smtClean="0">
                          <a:solidFill>
                            <a:srgbClr val="FF0000"/>
                          </a:solidFill>
                        </a:rPr>
                        <a:t>Different code</a:t>
                      </a:r>
                      <a:endParaRPr lang="en-US" b="1" dirty="0">
                        <a:solidFill>
                          <a:srgbClr val="FF0000"/>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smtClean="0">
                          <a:solidFill>
                            <a:srgbClr val="FF0000"/>
                          </a:solidFill>
                        </a:rPr>
                        <a:t>or software</a:t>
                      </a:r>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804243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3167634549"/>
              </p:ext>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New data</a:t>
                      </a:r>
                      <a:endParaRPr lang="en-US" b="1" dirty="0">
                        <a:solidFill>
                          <a:srgbClr val="FF0000"/>
                        </a:solidFill>
                      </a:endParaRPr>
                    </a:p>
                  </a:txBody>
                  <a:tcPr/>
                </a:tc>
                <a:tc>
                  <a:txBody>
                    <a:bodyPr/>
                    <a:lstStyle/>
                    <a:p>
                      <a:r>
                        <a:rPr lang="en-US" b="0" dirty="0" smtClean="0">
                          <a:solidFill>
                            <a:schemeClr val="tx1"/>
                          </a:solidFill>
                        </a:rPr>
                        <a:t>Same code</a:t>
                      </a:r>
                      <a:endParaRPr lang="en-US" b="0" dirty="0">
                        <a:solidFill>
                          <a:schemeClr val="tx1"/>
                        </a:solidFill>
                      </a:endParaRPr>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r>
                        <a:rPr lang="en-US" b="1" dirty="0" smtClean="0">
                          <a:solidFill>
                            <a:srgbClr val="FF0000"/>
                          </a:solidFill>
                        </a:rPr>
                        <a:t>collection</a:t>
                      </a:r>
                      <a:endParaRPr lang="en-US" b="1" dirty="0">
                        <a:solidFill>
                          <a:srgbClr val="FF0000"/>
                        </a:solidFill>
                      </a:endParaRP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2678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2543737564"/>
              </p:ext>
            </p:extLst>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smtClean="0">
                          <a:solidFill>
                            <a:srgbClr val="FF0000"/>
                          </a:solidFill>
                        </a:rPr>
                        <a:t>Different data</a:t>
                      </a:r>
                      <a:endParaRPr lang="en-US" b="1" dirty="0">
                        <a:solidFill>
                          <a:srgbClr val="FF0000"/>
                        </a:solidFill>
                      </a:endParaRPr>
                    </a:p>
                  </a:txBody>
                  <a:tcPr/>
                </a:tc>
                <a:tc>
                  <a:txBody>
                    <a:bodyPr/>
                    <a:lstStyle/>
                    <a:p>
                      <a:r>
                        <a:rPr lang="en-US" b="0" dirty="0" smtClean="0">
                          <a:solidFill>
                            <a:schemeClr val="tx1"/>
                          </a:solidFill>
                        </a:rPr>
                        <a:t>Different code</a:t>
                      </a:r>
                      <a:endParaRPr lang="en-US" b="0" dirty="0">
                        <a:solidFill>
                          <a:schemeClr val="tx1"/>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tc>
                  <a:txBody>
                    <a:bodyPr/>
                    <a:lstStyle/>
                    <a:p>
                      <a:r>
                        <a:rPr lang="en-US" b="1" dirty="0" smtClean="0">
                          <a:solidFill>
                            <a:srgbClr val="FF0000"/>
                          </a:solidFill>
                        </a:rPr>
                        <a:t>Different</a:t>
                      </a:r>
                      <a:endParaRPr lang="en-US" b="1" dirty="0">
                        <a:solidFill>
                          <a:srgbClr val="FF0000"/>
                        </a:solidFill>
                      </a:endParaRP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smtClean="0">
                          <a:solidFill>
                            <a:schemeClr val="tx1"/>
                          </a:solidFill>
                        </a:rPr>
                        <a:t>or software</a:t>
                      </a:r>
                      <a:endParaRPr lang="en-US" b="0" dirty="0">
                        <a:solidFill>
                          <a:schemeClr val="tx1"/>
                        </a:solidFill>
                      </a:endParaRPr>
                    </a:p>
                  </a:txBody>
                  <a:tcPr/>
                </a:tc>
                <a:tc>
                  <a:txBody>
                    <a:bodyPr/>
                    <a:lstStyle/>
                    <a:p>
                      <a:r>
                        <a:rPr lang="en-US" b="1" dirty="0" smtClean="0">
                          <a:solidFill>
                            <a:srgbClr val="FF0000"/>
                          </a:solidFill>
                        </a:rPr>
                        <a:t>methods </a:t>
                      </a:r>
                      <a:endParaRPr lang="en-US" b="1" dirty="0">
                        <a:solidFill>
                          <a:srgbClr val="FF0000"/>
                        </a:solidFill>
                      </a:endParaRPr>
                    </a:p>
                  </a:txBody>
                  <a:tcPr/>
                </a:tc>
                <a:tc>
                  <a:txBody>
                    <a:bodyPr/>
                    <a:lstStyle/>
                    <a:p>
                      <a:r>
                        <a:rPr lang="en-US" b="1" dirty="0" smtClean="0">
                          <a:solidFill>
                            <a:srgbClr val="FF0000"/>
                          </a:solidFill>
                        </a:rPr>
                        <a:t>context or</a:t>
                      </a:r>
                      <a:endParaRPr lang="en-US" b="1" dirty="0">
                        <a:solidFill>
                          <a:srgbClr val="FF0000"/>
                        </a:solidFill>
                      </a:endParaRP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smtClean="0">
                          <a:solidFill>
                            <a:srgbClr val="FF0000"/>
                          </a:solidFill>
                        </a:rPr>
                        <a:t>country</a:t>
                      </a:r>
                      <a:endParaRPr lang="en-US" b="1" dirty="0">
                        <a:solidFill>
                          <a:srgbClr val="FF0000"/>
                        </a:solidFill>
                      </a:endParaRP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87996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Availability Policy”?</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1532176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Today is different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52660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a:t>
            </a:r>
            <a:endParaRPr lang="en-US" dirty="0"/>
          </a:p>
        </p:txBody>
      </p:sp>
      <p:sp>
        <p:nvSpPr>
          <p:cNvPr id="3" name="Content Placeholder 2"/>
          <p:cNvSpPr>
            <a:spLocks noGrp="1"/>
          </p:cNvSpPr>
          <p:nvPr>
            <p:ph idx="1"/>
          </p:nvPr>
        </p:nvSpPr>
        <p:spPr/>
        <p:txBody>
          <a:bodyPr>
            <a:normAutofit fontScale="92500"/>
          </a:bodyPr>
          <a:lstStyle/>
          <a:p>
            <a:r>
              <a:rPr lang="en-US" dirty="0" smtClean="0"/>
              <a:t>Technical infrastructure supporting openness</a:t>
            </a:r>
          </a:p>
          <a:p>
            <a:pPr lvl="1"/>
            <a:r>
              <a:rPr lang="en-US" dirty="0" smtClean="0"/>
              <a:t>More and easier archives with self-service options (</a:t>
            </a:r>
            <a:r>
              <a:rPr lang="en-US" dirty="0" err="1" smtClean="0"/>
              <a:t>Figshare</a:t>
            </a:r>
            <a:r>
              <a:rPr lang="en-US" dirty="0" smtClean="0"/>
              <a:t>, </a:t>
            </a:r>
            <a:r>
              <a:rPr lang="en-US" dirty="0" err="1" smtClean="0"/>
              <a:t>Zenodo</a:t>
            </a:r>
            <a:r>
              <a:rPr lang="en-US" dirty="0" smtClean="0"/>
              <a:t>, </a:t>
            </a:r>
            <a:r>
              <a:rPr lang="en-US" dirty="0" err="1" smtClean="0"/>
              <a:t>OpenICPSR</a:t>
            </a:r>
            <a:r>
              <a:rPr lang="en-US" dirty="0" smtClean="0"/>
              <a:t>)</a:t>
            </a:r>
          </a:p>
          <a:p>
            <a:pPr lvl="1"/>
            <a:r>
              <a:rPr lang="en-US" dirty="0" err="1" smtClean="0"/>
              <a:t>Github</a:t>
            </a:r>
            <a:r>
              <a:rPr lang="en-US" dirty="0" smtClean="0"/>
              <a:t> &amp; Co.</a:t>
            </a:r>
          </a:p>
          <a:p>
            <a:pPr lvl="1"/>
            <a:r>
              <a:rPr lang="en-US" dirty="0" smtClean="0"/>
              <a:t>Making science more easily reproducible</a:t>
            </a:r>
          </a:p>
          <a:p>
            <a:r>
              <a:rPr lang="en-US" dirty="0" smtClean="0"/>
              <a:t>Institutions</a:t>
            </a:r>
          </a:p>
          <a:p>
            <a:pPr lvl="1"/>
            <a:r>
              <a:rPr lang="en-US" dirty="0" smtClean="0"/>
              <a:t>Center for Open Science / Open Science Framework (OSF)</a:t>
            </a:r>
          </a:p>
          <a:p>
            <a:pPr lvl="1"/>
            <a:r>
              <a:rPr lang="en-US" dirty="0" smtClean="0"/>
              <a:t>BITSS, J-PAL, etc. </a:t>
            </a:r>
          </a:p>
          <a:p>
            <a:pPr lvl="1"/>
            <a:r>
              <a:rPr lang="en-US" dirty="0" smtClean="0"/>
              <a:t>Registries </a:t>
            </a:r>
          </a:p>
          <a:p>
            <a:r>
              <a:rPr lang="en-US" dirty="0" smtClean="0"/>
              <a:t>New methods to do replications at scale</a:t>
            </a:r>
          </a:p>
          <a:p>
            <a:pPr lvl="1"/>
            <a:r>
              <a:rPr lang="en-US" dirty="0" smtClean="0"/>
              <a:t>Collaborative efforts</a:t>
            </a:r>
          </a:p>
          <a:p>
            <a:pPr lvl="1"/>
            <a:r>
              <a:rPr lang="en-US" dirty="0" smtClean="0"/>
              <a:t>Use of Mechanical Turk, </a:t>
            </a:r>
            <a:r>
              <a:rPr lang="en-US" dirty="0" err="1" smtClean="0"/>
              <a:t>Odesk</a:t>
            </a:r>
            <a:r>
              <a:rPr lang="en-US" dirty="0" smtClean="0"/>
              <a:t>, and other mechanisms</a:t>
            </a:r>
          </a:p>
          <a:p>
            <a:pPr lvl="1"/>
            <a:endParaRPr lang="en-US" dirty="0"/>
          </a:p>
        </p:txBody>
      </p:sp>
    </p:spTree>
    <p:extLst>
      <p:ext uri="{BB962C8B-B14F-4D97-AF65-F5344CB8AC3E}">
        <p14:creationId xmlns:p14="http://schemas.microsoft.com/office/powerpoint/2010/main" val="2962407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04801"/>
            <a:ext cx="7772400" cy="1470025"/>
          </a:xfrm>
        </p:spPr>
        <p:txBody>
          <a:bodyPr>
            <a:normAutofit fontScale="90000"/>
          </a:bodyPr>
          <a:lstStyle/>
          <a:p>
            <a:r>
              <a:rPr lang="en-US" dirty="0" err="1" smtClean="0"/>
              <a:t>Nosek</a:t>
            </a:r>
            <a:r>
              <a:rPr lang="en-US" dirty="0" smtClean="0"/>
              <a:t>: “Why ineffective?”</a:t>
            </a:r>
            <a:endParaRPr lang="en-US" dirty="0"/>
          </a:p>
        </p:txBody>
      </p:sp>
      <p:sp>
        <p:nvSpPr>
          <p:cNvPr id="3" name="Subtitle 2"/>
          <p:cNvSpPr>
            <a:spLocks noGrp="1"/>
          </p:cNvSpPr>
          <p:nvPr>
            <p:ph type="subTitle" idx="1"/>
          </p:nvPr>
        </p:nvSpPr>
        <p:spPr>
          <a:xfrm>
            <a:off x="1828800" y="1905000"/>
            <a:ext cx="8534400" cy="4800600"/>
          </a:xfrm>
          <a:solidFill>
            <a:schemeClr val="bg1"/>
          </a:solidFill>
          <a:ln w="12700">
            <a:solidFill>
              <a:srgbClr val="C00000"/>
            </a:solidFill>
          </a:ln>
          <a:effectLst>
            <a:outerShdw blurRad="50800" dist="114300" dir="2700000" algn="tl" rotWithShape="0">
              <a:prstClr val="black">
                <a:alpha val="40000"/>
              </a:prstClr>
            </a:outerShdw>
          </a:effectLst>
        </p:spPr>
        <p:txBody>
          <a:bodyPr>
            <a:noAutofit/>
          </a:bodyPr>
          <a:lstStyle/>
          <a:p>
            <a:r>
              <a:rPr lang="en-US" sz="3000" i="1" dirty="0"/>
              <a:t>“Strategy”</a:t>
            </a:r>
          </a:p>
          <a:p>
            <a:endParaRPr lang="en-US" sz="3000" dirty="0"/>
          </a:p>
          <a:p>
            <a:pPr algn="l"/>
            <a:r>
              <a:rPr lang="en-US" sz="3000" dirty="0"/>
              <a:t>Study the issue		Knowing what to change</a:t>
            </a:r>
          </a:p>
          <a:p>
            <a:pPr algn="l"/>
            <a:r>
              <a:rPr lang="en-US" sz="3000" dirty="0"/>
              <a:t>Education &amp; training	Knowing how to change</a:t>
            </a:r>
          </a:p>
          <a:p>
            <a:pPr algn="l"/>
            <a:r>
              <a:rPr lang="en-US" sz="3000" dirty="0"/>
              <a:t>Inculcate the values	Wanting to change</a:t>
            </a:r>
          </a:p>
          <a:p>
            <a:endParaRPr lang="en-US" sz="3000" dirty="0"/>
          </a:p>
          <a:p>
            <a:r>
              <a:rPr lang="en-US" sz="3000" dirty="0"/>
              <a:t>Additions</a:t>
            </a:r>
          </a:p>
          <a:p>
            <a:pPr algn="l"/>
            <a:r>
              <a:rPr lang="en-US" sz="3000" dirty="0"/>
              <a:t>Infrastructure		Technology to enable change</a:t>
            </a:r>
          </a:p>
          <a:p>
            <a:pPr algn="l"/>
            <a:r>
              <a:rPr lang="en-US" sz="3000" dirty="0"/>
              <a:t>Reward system		Incentives to embrace change</a:t>
            </a:r>
          </a:p>
        </p:txBody>
      </p:sp>
      <p:sp>
        <p:nvSpPr>
          <p:cNvPr id="4" name="Rectangle 3"/>
          <p:cNvSpPr/>
          <p:nvPr/>
        </p:nvSpPr>
        <p:spPr>
          <a:xfrm>
            <a:off x="1538868" y="5018049"/>
            <a:ext cx="9054791" cy="1687551"/>
          </a:xfrm>
          <a:prstGeom prst="rect">
            <a:avLst/>
          </a:prstGeom>
          <a:noFill/>
          <a:ln w="730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84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Fanelli</a:t>
            </a:r>
            <a:r>
              <a:rPr lang="en-US" dirty="0" smtClean="0"/>
              <a:t> (2018): Opportunities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latin typeface="Century" panose="02040604050505020304" pitchFamily="18" charset="0"/>
              </a:rPr>
              <a:t>“These [information and </a:t>
            </a:r>
            <a:r>
              <a:rPr lang="en-US" dirty="0" smtClean="0">
                <a:latin typeface="Century" panose="02040604050505020304" pitchFamily="18" charset="0"/>
              </a:rPr>
              <a:t>communication] </a:t>
            </a:r>
            <a:r>
              <a:rPr lang="en-US" dirty="0">
                <a:latin typeface="Century" panose="02040604050505020304" pitchFamily="18" charset="0"/>
              </a:rPr>
              <a:t>technologies promise to make research </a:t>
            </a:r>
            <a:endParaRPr lang="en-US" dirty="0" smtClean="0">
              <a:latin typeface="Century" panose="02040604050505020304" pitchFamily="18" charset="0"/>
            </a:endParaRPr>
          </a:p>
          <a:p>
            <a:r>
              <a:rPr lang="en-US" sz="3200" b="1" dirty="0" smtClean="0">
                <a:latin typeface="Century" panose="02040604050505020304" pitchFamily="18" charset="0"/>
              </a:rPr>
              <a:t>more </a:t>
            </a:r>
            <a:r>
              <a:rPr lang="en-US" sz="3200" b="1" dirty="0">
                <a:latin typeface="Century" panose="02040604050505020304" pitchFamily="18" charset="0"/>
              </a:rPr>
              <a:t>accurate, powerful, </a:t>
            </a:r>
            <a:endParaRPr lang="en-US" sz="3200" b="1" dirty="0" smtClean="0">
              <a:latin typeface="Century" panose="02040604050505020304" pitchFamily="18" charset="0"/>
            </a:endParaRPr>
          </a:p>
          <a:p>
            <a:r>
              <a:rPr lang="en-US" sz="3200" b="1" dirty="0" smtClean="0">
                <a:latin typeface="Century" panose="02040604050505020304" pitchFamily="18" charset="0"/>
              </a:rPr>
              <a:t>open</a:t>
            </a:r>
            <a:r>
              <a:rPr lang="en-US" sz="3200" b="1" dirty="0">
                <a:latin typeface="Century" panose="02040604050505020304" pitchFamily="18" charset="0"/>
              </a:rPr>
              <a:t>, democratic, </a:t>
            </a:r>
            <a:endParaRPr lang="en-US" sz="3200" b="1" dirty="0" smtClean="0">
              <a:latin typeface="Century" panose="02040604050505020304" pitchFamily="18" charset="0"/>
            </a:endParaRPr>
          </a:p>
          <a:p>
            <a:r>
              <a:rPr lang="en-US" sz="3200" b="1" dirty="0" smtClean="0">
                <a:latin typeface="Century" panose="02040604050505020304" pitchFamily="18" charset="0"/>
              </a:rPr>
              <a:t>transparent</a:t>
            </a:r>
            <a:r>
              <a:rPr lang="en-US" sz="3200" b="1" dirty="0">
                <a:latin typeface="Century" panose="02040604050505020304" pitchFamily="18" charset="0"/>
              </a:rPr>
              <a:t>, and </a:t>
            </a:r>
            <a:endParaRPr lang="en-US" sz="3200" b="1" dirty="0" smtClean="0">
              <a:latin typeface="Century" panose="02040604050505020304" pitchFamily="18" charset="0"/>
            </a:endParaRPr>
          </a:p>
          <a:p>
            <a:r>
              <a:rPr lang="en-US" sz="3200" b="1" dirty="0" smtClean="0">
                <a:latin typeface="Century" panose="02040604050505020304" pitchFamily="18" charset="0"/>
              </a:rPr>
              <a:t>self-correcting </a:t>
            </a:r>
          </a:p>
          <a:p>
            <a:pPr marL="0" indent="0">
              <a:buNone/>
            </a:pPr>
            <a:r>
              <a:rPr lang="en-US" dirty="0" smtClean="0">
                <a:latin typeface="Century" panose="02040604050505020304" pitchFamily="18" charset="0"/>
              </a:rPr>
              <a:t>than </a:t>
            </a:r>
            <a:r>
              <a:rPr lang="en-US" dirty="0">
                <a:latin typeface="Century" panose="02040604050505020304" pitchFamily="18" charset="0"/>
              </a:rPr>
              <a:t>ever before. At the same time, this technological revolution creates </a:t>
            </a:r>
            <a:r>
              <a:rPr lang="en-US" sz="3200" b="1" dirty="0">
                <a:solidFill>
                  <a:schemeClr val="accent6">
                    <a:lumMod val="75000"/>
                  </a:schemeClr>
                </a:solidFill>
                <a:latin typeface="Century" panose="02040604050505020304" pitchFamily="18" charset="0"/>
              </a:rPr>
              <a:t>new expectations and new challenges </a:t>
            </a:r>
            <a:r>
              <a:rPr lang="en-US" dirty="0">
                <a:latin typeface="Century" panose="02040604050505020304" pitchFamily="18" charset="0"/>
              </a:rPr>
              <a:t>that </a:t>
            </a:r>
            <a:r>
              <a:rPr lang="en-US" dirty="0" err="1">
                <a:latin typeface="Century" panose="02040604050505020304" pitchFamily="18" charset="0"/>
              </a:rPr>
              <a:t>metaresearchers</a:t>
            </a:r>
            <a:r>
              <a:rPr lang="en-US" dirty="0">
                <a:latin typeface="Century" panose="02040604050505020304" pitchFamily="18" charset="0"/>
              </a:rPr>
              <a:t> are striving to address</a:t>
            </a:r>
            <a:r>
              <a:rPr lang="en-US" dirty="0" smtClean="0">
                <a:latin typeface="Century" panose="02040604050505020304" pitchFamily="18" charset="0"/>
              </a:rPr>
              <a:t>.”</a:t>
            </a:r>
            <a:endParaRPr lang="en-US" dirty="0">
              <a:latin typeface="Century" panose="02040604050505020304" pitchFamily="18" charset="0"/>
            </a:endParaRPr>
          </a:p>
        </p:txBody>
      </p:sp>
    </p:spTree>
    <p:extLst>
      <p:ext uri="{BB962C8B-B14F-4D97-AF65-F5344CB8AC3E}">
        <p14:creationId xmlns:p14="http://schemas.microsoft.com/office/powerpoint/2010/main" val="40258812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does progress look like?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45431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a:t>
            </a:r>
            <a:br>
              <a:rPr lang="en-US" dirty="0" smtClean="0"/>
            </a:br>
            <a:r>
              <a:rPr lang="en-US" dirty="0" smtClean="0"/>
              <a:t>The Reproducibility Crisis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36539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round (2005-2015)</a:t>
            </a:r>
            <a:endParaRPr lang="en-US" dirty="0"/>
          </a:p>
        </p:txBody>
      </p:sp>
      <p:sp>
        <p:nvSpPr>
          <p:cNvPr id="3" name="Content Placeholder 2"/>
          <p:cNvSpPr>
            <a:spLocks noGrp="1"/>
          </p:cNvSpPr>
          <p:nvPr>
            <p:ph idx="1"/>
          </p:nvPr>
        </p:nvSpPr>
        <p:spPr>
          <a:xfrm>
            <a:off x="2252798" y="1988910"/>
            <a:ext cx="8387443" cy="4351338"/>
          </a:xfrm>
        </p:spPr>
        <p:txBody>
          <a:bodyPr>
            <a:normAutofit/>
          </a:bodyPr>
          <a:lstStyle/>
          <a:p>
            <a:r>
              <a:rPr lang="en-US" sz="3600" dirty="0" smtClean="0"/>
              <a:t>Adding data availability </a:t>
            </a:r>
            <a:r>
              <a:rPr lang="en-US" sz="3600" dirty="0" smtClean="0"/>
              <a:t>requirements</a:t>
            </a:r>
          </a:p>
          <a:p>
            <a:pPr lvl="1"/>
            <a:r>
              <a:rPr lang="en-US" sz="3600" dirty="0" smtClean="0"/>
              <a:t>AEA, 2005 others follow</a:t>
            </a:r>
            <a:endParaRPr lang="en-US" sz="3600" dirty="0" smtClean="0"/>
          </a:p>
          <a:p>
            <a:pPr lvl="1"/>
            <a:r>
              <a:rPr lang="en-US" sz="3600" dirty="0" smtClean="0"/>
              <a:t>Which have led to code availability as well</a:t>
            </a:r>
          </a:p>
          <a:p>
            <a:r>
              <a:rPr lang="en-US" sz="3600" dirty="0" smtClean="0"/>
              <a:t>Experiments in post-publication discussion</a:t>
            </a:r>
          </a:p>
          <a:p>
            <a:pPr lvl="1"/>
            <a:r>
              <a:rPr lang="en-US" sz="3600" dirty="0" smtClean="0"/>
              <a:t>AEA: Comments on articles</a:t>
            </a:r>
          </a:p>
          <a:p>
            <a:pPr marL="0" indent="0">
              <a:buNone/>
            </a:pPr>
            <a:endParaRPr lang="en-US" sz="3600" dirty="0"/>
          </a:p>
        </p:txBody>
      </p:sp>
    </p:spTree>
    <p:extLst>
      <p:ext uri="{BB962C8B-B14F-4D97-AF65-F5344CB8AC3E}">
        <p14:creationId xmlns:p14="http://schemas.microsoft.com/office/powerpoint/2010/main" val="282518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5D63-9197-4F54-B910-01DED3A736DA}"/>
              </a:ext>
            </a:extLst>
          </p:cNvPr>
          <p:cNvSpPr>
            <a:spLocks noGrp="1"/>
          </p:cNvSpPr>
          <p:nvPr>
            <p:ph type="title"/>
          </p:nvPr>
        </p:nvSpPr>
        <p:spPr/>
        <p:txBody>
          <a:bodyPr/>
          <a:lstStyle/>
          <a:p>
            <a:r>
              <a:rPr lang="en-US" dirty="0"/>
              <a:t>Broad adherence to AEA policy</a:t>
            </a:r>
          </a:p>
        </p:txBody>
      </p:sp>
      <p:graphicFrame>
        <p:nvGraphicFramePr>
          <p:cNvPr id="4" name="Content Placeholder 3">
            <a:extLst>
              <a:ext uri="{FF2B5EF4-FFF2-40B4-BE49-F238E27FC236}">
                <a16:creationId xmlns:a16="http://schemas.microsoft.com/office/drawing/2014/main" id="{028781BF-0D98-48C5-97F9-DEEC701E24BA}"/>
              </a:ext>
            </a:extLst>
          </p:cNvPr>
          <p:cNvGraphicFramePr>
            <a:graphicFrameLocks noGrp="1"/>
          </p:cNvGraphicFramePr>
          <p:nvPr>
            <p:ph idx="1"/>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63739305"/>
                    </a:ext>
                  </a:extLst>
                </a:gridCol>
                <a:gridCol w="2416539">
                  <a:extLst>
                    <a:ext uri="{9D8B030D-6E8A-4147-A177-3AD203B41FA5}">
                      <a16:colId xmlns:a16="http://schemas.microsoft.com/office/drawing/2014/main" val="2713644035"/>
                    </a:ext>
                  </a:extLst>
                </a:gridCol>
                <a:gridCol w="2256020">
                  <a:extLst>
                    <a:ext uri="{9D8B030D-6E8A-4147-A177-3AD203B41FA5}">
                      <a16:colId xmlns:a16="http://schemas.microsoft.com/office/drawing/2014/main" val="1474025111"/>
                    </a:ext>
                  </a:extLst>
                </a:gridCol>
                <a:gridCol w="3214141">
                  <a:extLst>
                    <a:ext uri="{9D8B030D-6E8A-4147-A177-3AD203B41FA5}">
                      <a16:colId xmlns:a16="http://schemas.microsoft.com/office/drawing/2014/main" val="3193343566"/>
                    </a:ext>
                  </a:extLst>
                </a:gridCol>
              </a:tblGrid>
              <a:tr h="370840">
                <a:tc>
                  <a:txBody>
                    <a:bodyPr/>
                    <a:lstStyle/>
                    <a:p>
                      <a:r>
                        <a:rPr lang="en-US" dirty="0"/>
                        <a:t>Journals (Publisher)</a:t>
                      </a:r>
                    </a:p>
                  </a:txBody>
                  <a:tcPr/>
                </a:tc>
                <a:tc>
                  <a:txBody>
                    <a:bodyPr/>
                    <a:lstStyle/>
                    <a:p>
                      <a:r>
                        <a:rPr lang="en-US" dirty="0"/>
                        <a:t>Type of policy</a:t>
                      </a:r>
                    </a:p>
                  </a:txBody>
                  <a:tcPr/>
                </a:tc>
                <a:tc>
                  <a:txBody>
                    <a:bodyPr/>
                    <a:lstStyle/>
                    <a:p>
                      <a:r>
                        <a:rPr lang="en-US" dirty="0"/>
                        <a:t>Archive</a:t>
                      </a:r>
                    </a:p>
                  </a:txBody>
                  <a:tcPr/>
                </a:tc>
                <a:tc>
                  <a:txBody>
                    <a:bodyPr/>
                    <a:lstStyle/>
                    <a:p>
                      <a:r>
                        <a:rPr lang="en-US" dirty="0"/>
                        <a:t>Confidential data</a:t>
                      </a:r>
                    </a:p>
                  </a:txBody>
                  <a:tcPr/>
                </a:tc>
                <a:extLst>
                  <a:ext uri="{0D108BD9-81ED-4DB2-BD59-A6C34878D82A}">
                    <a16:rowId xmlns:a16="http://schemas.microsoft.com/office/drawing/2014/main" val="670784926"/>
                  </a:ext>
                </a:extLst>
              </a:tr>
              <a:tr h="370840">
                <a:tc>
                  <a:txBody>
                    <a:bodyPr/>
                    <a:lstStyle/>
                    <a:p>
                      <a:r>
                        <a:rPr lang="en-US" dirty="0"/>
                        <a:t>AER and Journals (self)</a:t>
                      </a:r>
                    </a:p>
                  </a:txBody>
                  <a:tcPr/>
                </a:tc>
                <a:tc>
                  <a:txBody>
                    <a:bodyPr/>
                    <a:lstStyle/>
                    <a:p>
                      <a:r>
                        <a:rPr lang="en-US" dirty="0"/>
                        <a:t>AEA</a:t>
                      </a:r>
                    </a:p>
                  </a:txBody>
                  <a:tcPr/>
                </a:tc>
                <a:tc>
                  <a:txBody>
                    <a:bodyPr/>
                    <a:lstStyle/>
                    <a:p>
                      <a:r>
                        <a:rPr lang="en-US" dirty="0"/>
                        <a:t>Journal website</a:t>
                      </a:r>
                    </a:p>
                  </a:txBody>
                  <a:tcPr/>
                </a:tc>
                <a:tc>
                  <a:txBody>
                    <a:bodyPr/>
                    <a:lstStyle/>
                    <a:p>
                      <a:r>
                        <a:rPr lang="en-US" dirty="0"/>
                        <a:t>Exemption</a:t>
                      </a:r>
                    </a:p>
                  </a:txBody>
                  <a:tcPr/>
                </a:tc>
                <a:extLst>
                  <a:ext uri="{0D108BD9-81ED-4DB2-BD59-A6C34878D82A}">
                    <a16:rowId xmlns:a16="http://schemas.microsoft.com/office/drawing/2014/main" val="3792444796"/>
                  </a:ext>
                </a:extLst>
              </a:tr>
              <a:tr h="370840">
                <a:tc>
                  <a:txBody>
                    <a:bodyPr/>
                    <a:lstStyle/>
                    <a:p>
                      <a:r>
                        <a:rPr lang="en-US" dirty="0"/>
                        <a:t>QJE (OUP)</a:t>
                      </a:r>
                    </a:p>
                  </a:txBody>
                  <a:tcPr/>
                </a:tc>
                <a:tc>
                  <a:txBody>
                    <a:bodyPr/>
                    <a:lstStyle/>
                    <a:p>
                      <a:r>
                        <a:rPr lang="en-US" dirty="0"/>
                        <a:t>AEA</a:t>
                      </a:r>
                    </a:p>
                  </a:txBody>
                  <a:tcPr/>
                </a:tc>
                <a:tc>
                  <a:txBody>
                    <a:bodyPr/>
                    <a:lstStyle/>
                    <a:p>
                      <a:r>
                        <a:rPr lang="en-US" dirty="0" err="1"/>
                        <a:t>Dataverse</a:t>
                      </a:r>
                      <a:endParaRPr lang="en-US" dirty="0"/>
                    </a:p>
                  </a:txBody>
                  <a:tcPr/>
                </a:tc>
                <a:tc>
                  <a:txBody>
                    <a:bodyPr/>
                    <a:lstStyle/>
                    <a:p>
                      <a:r>
                        <a:rPr lang="en-US" dirty="0"/>
                        <a:t>Exemption</a:t>
                      </a:r>
                    </a:p>
                  </a:txBody>
                  <a:tcPr/>
                </a:tc>
                <a:extLst>
                  <a:ext uri="{0D108BD9-81ED-4DB2-BD59-A6C34878D82A}">
                    <a16:rowId xmlns:a16="http://schemas.microsoft.com/office/drawing/2014/main" val="1408180073"/>
                  </a:ext>
                </a:extLst>
              </a:tr>
              <a:tr h="370840">
                <a:tc>
                  <a:txBody>
                    <a:bodyPr/>
                    <a:lstStyle/>
                    <a:p>
                      <a:r>
                        <a:rPr lang="en-US" dirty="0" err="1"/>
                        <a:t>ReStud</a:t>
                      </a:r>
                      <a:r>
                        <a:rPr lang="en-US" dirty="0"/>
                        <a:t> (OUP)</a:t>
                      </a:r>
                    </a:p>
                  </a:txBody>
                  <a:tcPr/>
                </a:tc>
                <a:tc>
                  <a:txBody>
                    <a:bodyPr/>
                    <a:lstStyle/>
                    <a:p>
                      <a:r>
                        <a:rPr lang="en-US" dirty="0"/>
                        <a:t>Generic + assistance</a:t>
                      </a:r>
                    </a:p>
                  </a:txBody>
                  <a:tcPr/>
                </a:tc>
                <a:tc>
                  <a:txBody>
                    <a:bodyPr/>
                    <a:lstStyle/>
                    <a:p>
                      <a:r>
                        <a:rPr lang="en-US" dirty="0"/>
                        <a:t>Journal website</a:t>
                      </a:r>
                    </a:p>
                  </a:txBody>
                  <a:tcPr/>
                </a:tc>
                <a:tc>
                  <a:txBody>
                    <a:bodyPr/>
                    <a:lstStyle/>
                    <a:p>
                      <a:r>
                        <a:rPr lang="en-US" dirty="0"/>
                        <a:t>Exemption</a:t>
                      </a:r>
                    </a:p>
                  </a:txBody>
                  <a:tcPr/>
                </a:tc>
                <a:extLst>
                  <a:ext uri="{0D108BD9-81ED-4DB2-BD59-A6C34878D82A}">
                    <a16:rowId xmlns:a16="http://schemas.microsoft.com/office/drawing/2014/main" val="1897515092"/>
                  </a:ext>
                </a:extLst>
              </a:tr>
              <a:tr h="370840">
                <a:tc>
                  <a:txBody>
                    <a:bodyPr/>
                    <a:lstStyle/>
                    <a:p>
                      <a:r>
                        <a:rPr lang="en-US" dirty="0" err="1"/>
                        <a:t>ReStat</a:t>
                      </a:r>
                      <a:r>
                        <a:rPr lang="en-US" dirty="0"/>
                        <a:t> (MIT)</a:t>
                      </a:r>
                    </a:p>
                  </a:txBody>
                  <a:tcPr/>
                </a:tc>
                <a:tc>
                  <a:txBody>
                    <a:bodyPr/>
                    <a:lstStyle/>
                    <a:p>
                      <a:r>
                        <a:rPr lang="en-US" dirty="0"/>
                        <a:t>Own</a:t>
                      </a:r>
                    </a:p>
                  </a:txBody>
                  <a:tcPr/>
                </a:tc>
                <a:tc>
                  <a:txBody>
                    <a:bodyPr/>
                    <a:lstStyle/>
                    <a:p>
                      <a:r>
                        <a:rPr lang="en-US" dirty="0" err="1"/>
                        <a:t>Dataverse</a:t>
                      </a:r>
                      <a:endParaRPr lang="en-US" dirty="0"/>
                    </a:p>
                  </a:txBody>
                  <a:tcPr/>
                </a:tc>
                <a:tc>
                  <a:txBody>
                    <a:bodyPr/>
                    <a:lstStyle/>
                    <a:p>
                      <a:r>
                        <a:rPr lang="en-US" dirty="0"/>
                        <a:t>“… way to apply for data…”</a:t>
                      </a:r>
                    </a:p>
                  </a:txBody>
                  <a:tcPr/>
                </a:tc>
                <a:extLst>
                  <a:ext uri="{0D108BD9-81ED-4DB2-BD59-A6C34878D82A}">
                    <a16:rowId xmlns:a16="http://schemas.microsoft.com/office/drawing/2014/main" val="4030266862"/>
                  </a:ext>
                </a:extLst>
              </a:tr>
              <a:tr h="370840">
                <a:tc>
                  <a:txBody>
                    <a:bodyPr/>
                    <a:lstStyle/>
                    <a:p>
                      <a:r>
                        <a:rPr lang="en-US" dirty="0"/>
                        <a:t>J Applied Econometrics</a:t>
                      </a:r>
                    </a:p>
                  </a:txBody>
                  <a:tcPr/>
                </a:tc>
                <a:tc>
                  <a:txBody>
                    <a:bodyPr/>
                    <a:lstStyle/>
                    <a:p>
                      <a:r>
                        <a:rPr lang="en-US" dirty="0"/>
                        <a:t>Own</a:t>
                      </a:r>
                    </a:p>
                  </a:txBody>
                  <a:tcPr/>
                </a:tc>
                <a:tc>
                  <a:txBody>
                    <a:bodyPr/>
                    <a:lstStyle/>
                    <a:p>
                      <a:r>
                        <a:rPr lang="en-US" dirty="0"/>
                        <a:t>Own (Queens, 1988-)</a:t>
                      </a:r>
                    </a:p>
                  </a:txBody>
                  <a:tcPr/>
                </a:tc>
                <a:tc>
                  <a:txBody>
                    <a:bodyPr/>
                    <a:lstStyle/>
                    <a:p>
                      <a:r>
                        <a:rPr lang="en-US" dirty="0"/>
                        <a:t>Exemption</a:t>
                      </a:r>
                    </a:p>
                  </a:txBody>
                  <a:tcPr/>
                </a:tc>
                <a:extLst>
                  <a:ext uri="{0D108BD9-81ED-4DB2-BD59-A6C34878D82A}">
                    <a16:rowId xmlns:a16="http://schemas.microsoft.com/office/drawing/2014/main" val="699151978"/>
                  </a:ext>
                </a:extLst>
              </a:tr>
              <a:tr h="370840">
                <a:tc>
                  <a:txBody>
                    <a:bodyPr/>
                    <a:lstStyle/>
                    <a:p>
                      <a:r>
                        <a:rPr lang="en-US" dirty="0" err="1"/>
                        <a:t>Econometrica</a:t>
                      </a:r>
                      <a:endParaRPr lang="en-US" dirty="0"/>
                    </a:p>
                  </a:txBody>
                  <a:tcPr/>
                </a:tc>
                <a:tc>
                  <a:txBody>
                    <a:bodyPr/>
                    <a:lstStyle/>
                    <a:p>
                      <a:r>
                        <a:rPr lang="en-US" dirty="0"/>
                        <a:t>Own</a:t>
                      </a:r>
                    </a:p>
                  </a:txBody>
                  <a:tcPr/>
                </a:tc>
                <a:tc>
                  <a:txBody>
                    <a:bodyPr/>
                    <a:lstStyle/>
                    <a:p>
                      <a:r>
                        <a:rPr lang="en-US" dirty="0"/>
                        <a:t>Journal website</a:t>
                      </a:r>
                    </a:p>
                  </a:txBody>
                  <a:tcPr/>
                </a:tc>
                <a:tc>
                  <a:txBody>
                    <a:bodyPr/>
                    <a:lstStyle/>
                    <a:p>
                      <a:r>
                        <a:rPr lang="en-US" dirty="0"/>
                        <a:t>Exemption with “…reasonable effort…”</a:t>
                      </a:r>
                    </a:p>
                  </a:txBody>
                  <a:tcPr/>
                </a:tc>
                <a:extLst>
                  <a:ext uri="{0D108BD9-81ED-4DB2-BD59-A6C34878D82A}">
                    <a16:rowId xmlns:a16="http://schemas.microsoft.com/office/drawing/2014/main" val="1919437226"/>
                  </a:ext>
                </a:extLst>
              </a:tr>
              <a:tr h="370840">
                <a:tc>
                  <a:txBody>
                    <a:bodyPr/>
                    <a:lstStyle/>
                    <a:p>
                      <a:r>
                        <a:rPr lang="en-US" dirty="0"/>
                        <a:t>JOLE (Chicago)</a:t>
                      </a:r>
                    </a:p>
                  </a:txBody>
                  <a:tcPr/>
                </a:tc>
                <a:tc>
                  <a:txBody>
                    <a:bodyPr/>
                    <a:lstStyle/>
                    <a:p>
                      <a:r>
                        <a:rPr lang="en-US" dirty="0"/>
                        <a:t>AEA</a:t>
                      </a:r>
                    </a:p>
                  </a:txBody>
                  <a:tcPr/>
                </a:tc>
                <a:tc>
                  <a:txBody>
                    <a:bodyPr/>
                    <a:lstStyle/>
                    <a:p>
                      <a:r>
                        <a:rPr lang="en-US" dirty="0"/>
                        <a:t>Journal website</a:t>
                      </a:r>
                    </a:p>
                  </a:txBody>
                  <a:tcPr/>
                </a:tc>
                <a:tc>
                  <a:txBody>
                    <a:bodyPr/>
                    <a:lstStyle/>
                    <a:p>
                      <a:r>
                        <a:rPr lang="en-US" dirty="0"/>
                        <a:t>Exemption</a:t>
                      </a:r>
                    </a:p>
                  </a:txBody>
                  <a:tcPr/>
                </a:tc>
                <a:extLst>
                  <a:ext uri="{0D108BD9-81ED-4DB2-BD59-A6C34878D82A}">
                    <a16:rowId xmlns:a16="http://schemas.microsoft.com/office/drawing/2014/main" val="3206772610"/>
                  </a:ext>
                </a:extLst>
              </a:tr>
              <a:tr h="370840">
                <a:tc>
                  <a:txBody>
                    <a:bodyPr/>
                    <a:lstStyle/>
                    <a:p>
                      <a:r>
                        <a:rPr lang="en-US" dirty="0"/>
                        <a:t>JPE (Chicago)</a:t>
                      </a:r>
                    </a:p>
                  </a:txBody>
                  <a:tcPr/>
                </a:tc>
                <a:tc>
                  <a:txBody>
                    <a:bodyPr/>
                    <a:lstStyle/>
                    <a:p>
                      <a:r>
                        <a:rPr lang="en-US" dirty="0"/>
                        <a:t>AEA</a:t>
                      </a:r>
                    </a:p>
                  </a:txBody>
                  <a:tcPr/>
                </a:tc>
                <a:tc>
                  <a:txBody>
                    <a:bodyPr/>
                    <a:lstStyle/>
                    <a:p>
                      <a:r>
                        <a:rPr lang="en-US" dirty="0"/>
                        <a:t>Journal website</a:t>
                      </a:r>
                    </a:p>
                  </a:txBody>
                  <a:tcPr/>
                </a:tc>
                <a:tc>
                  <a:txBody>
                    <a:bodyPr/>
                    <a:lstStyle/>
                    <a:p>
                      <a:r>
                        <a:rPr lang="en-US" dirty="0"/>
                        <a:t>Exemption</a:t>
                      </a:r>
                    </a:p>
                  </a:txBody>
                  <a:tcPr/>
                </a:tc>
                <a:extLst>
                  <a:ext uri="{0D108BD9-81ED-4DB2-BD59-A6C34878D82A}">
                    <a16:rowId xmlns:a16="http://schemas.microsoft.com/office/drawing/2014/main" val="3457835029"/>
                  </a:ext>
                </a:extLst>
              </a:tr>
              <a:tr h="370840">
                <a:tc>
                  <a:txBody>
                    <a:bodyPr/>
                    <a:lstStyle/>
                    <a:p>
                      <a:r>
                        <a:rPr lang="en-US" dirty="0"/>
                        <a:t>JMCB</a:t>
                      </a:r>
                    </a:p>
                  </a:txBody>
                  <a:tcPr/>
                </a:tc>
                <a:tc>
                  <a:txBody>
                    <a:bodyPr/>
                    <a:lstStyle/>
                    <a:p>
                      <a:r>
                        <a:rPr lang="en-US" dirty="0"/>
                        <a:t>Own (barebones)</a:t>
                      </a:r>
                    </a:p>
                  </a:txBody>
                  <a:tcPr/>
                </a:tc>
                <a:tc>
                  <a:txBody>
                    <a:bodyPr/>
                    <a:lstStyle/>
                    <a:p>
                      <a:r>
                        <a:rPr lang="en-US" dirty="0"/>
                        <a:t>Journal website</a:t>
                      </a:r>
                    </a:p>
                  </a:txBody>
                  <a:tcPr/>
                </a:tc>
                <a:tc>
                  <a:txBody>
                    <a:bodyPr/>
                    <a:lstStyle/>
                    <a:p>
                      <a:r>
                        <a:rPr lang="en-US" dirty="0"/>
                        <a:t>--</a:t>
                      </a:r>
                    </a:p>
                  </a:txBody>
                  <a:tcPr/>
                </a:tc>
                <a:extLst>
                  <a:ext uri="{0D108BD9-81ED-4DB2-BD59-A6C34878D82A}">
                    <a16:rowId xmlns:a16="http://schemas.microsoft.com/office/drawing/2014/main" val="3635106915"/>
                  </a:ext>
                </a:extLst>
              </a:tr>
            </a:tbl>
          </a:graphicData>
        </a:graphic>
      </p:graphicFrame>
    </p:spTree>
    <p:extLst>
      <p:ext uri="{BB962C8B-B14F-4D97-AF65-F5344CB8AC3E}">
        <p14:creationId xmlns:p14="http://schemas.microsoft.com/office/powerpoint/2010/main" val="42055547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a:t>
            </a:r>
            <a:r>
              <a:rPr lang="en-US" dirty="0" smtClean="0"/>
              <a:t>2012-</a:t>
            </a:r>
            <a:r>
              <a:rPr lang="en-US" dirty="0" smtClean="0"/>
              <a:t>)</a:t>
            </a:r>
            <a:endParaRPr lang="en-US" dirty="0"/>
          </a:p>
        </p:txBody>
      </p:sp>
      <p:sp>
        <p:nvSpPr>
          <p:cNvPr id="3" name="Content Placeholder 2"/>
          <p:cNvSpPr>
            <a:spLocks noGrp="1"/>
          </p:cNvSpPr>
          <p:nvPr>
            <p:ph idx="1"/>
          </p:nvPr>
        </p:nvSpPr>
        <p:spPr>
          <a:xfrm>
            <a:off x="2060938" y="2506662"/>
            <a:ext cx="8771164" cy="4351338"/>
          </a:xfrm>
        </p:spPr>
        <p:txBody>
          <a:bodyPr>
            <a:normAutofit/>
          </a:bodyPr>
          <a:lstStyle/>
          <a:p>
            <a:r>
              <a:rPr lang="en-US" sz="3600" dirty="0" smtClean="0"/>
              <a:t>Broad </a:t>
            </a:r>
            <a:r>
              <a:rPr lang="en-US" sz="3600" dirty="0" smtClean="0"/>
              <a:t>replication projects </a:t>
            </a:r>
            <a:r>
              <a:rPr lang="en-US" sz="3600" dirty="0" smtClean="0"/>
              <a:t>in </a:t>
            </a:r>
            <a:r>
              <a:rPr lang="en-US" sz="3600" dirty="0" smtClean="0"/>
              <a:t>Psychology</a:t>
            </a:r>
          </a:p>
          <a:p>
            <a:pPr lvl="1"/>
            <a:r>
              <a:rPr lang="en-US" sz="3600" dirty="0" smtClean="0"/>
              <a:t>Open Science Collaboration (2015, others)</a:t>
            </a:r>
          </a:p>
          <a:p>
            <a:r>
              <a:rPr lang="en-US" sz="3600" dirty="0" smtClean="0"/>
              <a:t>Replication projects in Behavioral Economics</a:t>
            </a:r>
          </a:p>
          <a:p>
            <a:pPr lvl="1"/>
            <a:r>
              <a:rPr lang="en-US" sz="3600" dirty="0" err="1" smtClean="0"/>
              <a:t>Camerer</a:t>
            </a:r>
            <a:r>
              <a:rPr lang="en-US" sz="3600" dirty="0" smtClean="0"/>
              <a:t> et al (2016)</a:t>
            </a:r>
            <a:endParaRPr lang="en-US" sz="3600" dirty="0" smtClean="0"/>
          </a:p>
        </p:txBody>
      </p:sp>
    </p:spTree>
    <p:extLst>
      <p:ext uri="{BB962C8B-B14F-4D97-AF65-F5344CB8AC3E}">
        <p14:creationId xmlns:p14="http://schemas.microsoft.com/office/powerpoint/2010/main" val="18709119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(2013-)</a:t>
            </a:r>
            <a:endParaRPr lang="en-US" dirty="0"/>
          </a:p>
        </p:txBody>
      </p:sp>
      <p:sp>
        <p:nvSpPr>
          <p:cNvPr id="3" name="Content Placeholder 2"/>
          <p:cNvSpPr>
            <a:spLocks noGrp="1"/>
          </p:cNvSpPr>
          <p:nvPr>
            <p:ph idx="1"/>
          </p:nvPr>
        </p:nvSpPr>
        <p:spPr>
          <a:xfrm>
            <a:off x="2358662" y="1960110"/>
            <a:ext cx="8175716" cy="4351338"/>
          </a:xfrm>
        </p:spPr>
        <p:txBody>
          <a:bodyPr>
            <a:noAutofit/>
          </a:bodyPr>
          <a:lstStyle/>
          <a:p>
            <a:r>
              <a:rPr lang="en-US" sz="3600" dirty="0" smtClean="0"/>
              <a:t>New data </a:t>
            </a:r>
            <a:r>
              <a:rPr lang="en-US" sz="3600" dirty="0" smtClean="0"/>
              <a:t>(and code) </a:t>
            </a:r>
            <a:r>
              <a:rPr lang="en-US" sz="3600" dirty="0" smtClean="0"/>
              <a:t>availability policies</a:t>
            </a:r>
            <a:endParaRPr lang="en-US" sz="3600" dirty="0" smtClean="0"/>
          </a:p>
          <a:p>
            <a:pPr lvl="1"/>
            <a:r>
              <a:rPr lang="en-US" sz="3600" dirty="0" smtClean="0"/>
              <a:t>2012</a:t>
            </a:r>
            <a:r>
              <a:rPr lang="en-US" sz="3600" dirty="0" smtClean="0"/>
              <a:t>, </a:t>
            </a:r>
            <a:r>
              <a:rPr lang="en-US" sz="3600" dirty="0" smtClean="0"/>
              <a:t>AJ </a:t>
            </a:r>
            <a:r>
              <a:rPr lang="en-US" sz="3600" dirty="0" smtClean="0"/>
              <a:t>Political </a:t>
            </a:r>
            <a:r>
              <a:rPr lang="en-US" sz="3600" dirty="0" smtClean="0"/>
              <a:t>Science</a:t>
            </a:r>
          </a:p>
          <a:p>
            <a:pPr lvl="1"/>
            <a:r>
              <a:rPr lang="en-US" sz="3600" dirty="0" smtClean="0"/>
              <a:t>2016, QJE (last top journal)</a:t>
            </a:r>
            <a:endParaRPr lang="en-US" sz="3600" dirty="0" smtClean="0"/>
          </a:p>
        </p:txBody>
      </p:sp>
    </p:spTree>
    <p:extLst>
      <p:ext uri="{BB962C8B-B14F-4D97-AF65-F5344CB8AC3E}">
        <p14:creationId xmlns:p14="http://schemas.microsoft.com/office/powerpoint/2010/main" val="60346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(2013-)</a:t>
            </a:r>
            <a:endParaRPr lang="en-US" dirty="0"/>
          </a:p>
        </p:txBody>
      </p:sp>
      <p:sp>
        <p:nvSpPr>
          <p:cNvPr id="3" name="Content Placeholder 2"/>
          <p:cNvSpPr>
            <a:spLocks noGrp="1"/>
          </p:cNvSpPr>
          <p:nvPr>
            <p:ph idx="1"/>
          </p:nvPr>
        </p:nvSpPr>
        <p:spPr>
          <a:xfrm>
            <a:off x="2358662" y="1960110"/>
            <a:ext cx="8175716" cy="4351338"/>
          </a:xfrm>
        </p:spPr>
        <p:txBody>
          <a:bodyPr>
            <a:noAutofit/>
          </a:bodyPr>
          <a:lstStyle/>
          <a:p>
            <a:r>
              <a:rPr lang="en-US" sz="3600" dirty="0" smtClean="0"/>
              <a:t>Greater </a:t>
            </a:r>
            <a:r>
              <a:rPr lang="en-US" sz="3600" dirty="0" smtClean="0"/>
              <a:t>enforcement of data (and code) availability</a:t>
            </a:r>
          </a:p>
          <a:p>
            <a:pPr lvl="1"/>
            <a:r>
              <a:rPr lang="en-US" sz="3600" dirty="0"/>
              <a:t>2015, AJ Political Science</a:t>
            </a:r>
          </a:p>
          <a:p>
            <a:pPr lvl="1"/>
            <a:r>
              <a:rPr lang="en-US" sz="3600" dirty="0" smtClean="0"/>
              <a:t>2016, Data Editor for ASA Software Section</a:t>
            </a:r>
          </a:p>
          <a:p>
            <a:pPr lvl="1"/>
            <a:r>
              <a:rPr lang="en-US" sz="3600" dirty="0" smtClean="0"/>
              <a:t>2016, Statistical review added Science</a:t>
            </a:r>
            <a:endParaRPr lang="en-US" sz="3600" dirty="0" smtClean="0"/>
          </a:p>
          <a:p>
            <a:pPr lvl="1"/>
            <a:r>
              <a:rPr lang="en-US" sz="3600" dirty="0" smtClean="0"/>
              <a:t>2017</a:t>
            </a:r>
            <a:r>
              <a:rPr lang="en-US" sz="3600" dirty="0" smtClean="0"/>
              <a:t>: AEA appoints Data Editor, with mandate to do similar </a:t>
            </a:r>
            <a:r>
              <a:rPr lang="en-US" sz="3600" dirty="0" smtClean="0"/>
              <a:t>activities</a:t>
            </a:r>
            <a:endParaRPr lang="en-US" sz="3600" dirty="0" smtClean="0"/>
          </a:p>
        </p:txBody>
      </p:sp>
    </p:spTree>
    <p:extLst>
      <p:ext uri="{BB962C8B-B14F-4D97-AF65-F5344CB8AC3E}">
        <p14:creationId xmlns:p14="http://schemas.microsoft.com/office/powerpoint/2010/main" val="34243074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(2013-)</a:t>
            </a:r>
            <a:endParaRPr lang="en-US" dirty="0"/>
          </a:p>
        </p:txBody>
      </p:sp>
      <p:sp>
        <p:nvSpPr>
          <p:cNvPr id="3" name="Content Placeholder 2"/>
          <p:cNvSpPr>
            <a:spLocks noGrp="1"/>
          </p:cNvSpPr>
          <p:nvPr>
            <p:ph idx="1"/>
          </p:nvPr>
        </p:nvSpPr>
        <p:spPr>
          <a:xfrm>
            <a:off x="2358662" y="1960110"/>
            <a:ext cx="8175716" cy="4351338"/>
          </a:xfrm>
        </p:spPr>
        <p:txBody>
          <a:bodyPr>
            <a:normAutofit/>
          </a:bodyPr>
          <a:lstStyle/>
          <a:p>
            <a:r>
              <a:rPr lang="en-US" sz="3600" dirty="0" smtClean="0"/>
              <a:t>Registered </a:t>
            </a:r>
            <a:r>
              <a:rPr lang="en-US" sz="3600" dirty="0" smtClean="0"/>
              <a:t>Reports </a:t>
            </a:r>
            <a:r>
              <a:rPr lang="en-US" sz="3600" dirty="0" smtClean="0">
                <a:hlinkClick r:id="rId2"/>
              </a:rPr>
              <a:t>https://cos.io/rr</a:t>
            </a:r>
            <a:r>
              <a:rPr lang="en-US" sz="3600" dirty="0" smtClean="0"/>
              <a:t> </a:t>
            </a:r>
            <a:endParaRPr lang="en-US" sz="3600" dirty="0" smtClean="0"/>
          </a:p>
          <a:p>
            <a:pPr lvl="1"/>
            <a:r>
              <a:rPr lang="en-US" sz="3600" dirty="0" smtClean="0"/>
              <a:t>Chambers (2014)</a:t>
            </a:r>
          </a:p>
          <a:p>
            <a:pPr lvl="1"/>
            <a:r>
              <a:rPr lang="en-US" sz="3600" dirty="0" err="1" smtClean="0"/>
              <a:t>Nosek</a:t>
            </a:r>
            <a:r>
              <a:rPr lang="en-US" sz="3600" dirty="0" smtClean="0"/>
              <a:t> &amp; </a:t>
            </a:r>
            <a:r>
              <a:rPr lang="en-US" sz="3600" dirty="0" err="1" smtClean="0"/>
              <a:t>Lakens</a:t>
            </a:r>
            <a:r>
              <a:rPr lang="en-US" sz="3600" dirty="0" smtClean="0"/>
              <a:t> (2014)</a:t>
            </a:r>
          </a:p>
          <a:p>
            <a:pPr lvl="1"/>
            <a:endParaRPr lang="en-US" sz="3600" dirty="0" smtClean="0"/>
          </a:p>
          <a:p>
            <a:endParaRPr lang="en-US" sz="3600" dirty="0" smtClean="0"/>
          </a:p>
          <a:p>
            <a:endParaRPr lang="en-US" sz="3600" dirty="0"/>
          </a:p>
          <a:p>
            <a:r>
              <a:rPr lang="en-US" sz="3600" dirty="0" smtClean="0"/>
              <a:t>Close </a:t>
            </a:r>
            <a:r>
              <a:rPr lang="en-US" sz="3600" dirty="0" smtClean="0"/>
              <a:t>cousin: Results-blind </a:t>
            </a:r>
            <a:r>
              <a:rPr lang="en-US" sz="3600" dirty="0" smtClean="0"/>
              <a:t>review</a:t>
            </a:r>
            <a:endParaRPr lang="en-US" sz="36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662" y="3645353"/>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round (2013-)</a:t>
            </a:r>
            <a:endParaRPr lang="en-US" dirty="0"/>
          </a:p>
        </p:txBody>
      </p:sp>
      <p:sp>
        <p:nvSpPr>
          <p:cNvPr id="3" name="Content Placeholder 2"/>
          <p:cNvSpPr>
            <a:spLocks noGrp="1"/>
          </p:cNvSpPr>
          <p:nvPr>
            <p:ph idx="1"/>
          </p:nvPr>
        </p:nvSpPr>
        <p:spPr>
          <a:xfrm>
            <a:off x="3147740" y="2229531"/>
            <a:ext cx="6597559" cy="4351338"/>
          </a:xfrm>
        </p:spPr>
        <p:txBody>
          <a:bodyPr>
            <a:normAutofit/>
          </a:bodyPr>
          <a:lstStyle/>
          <a:p>
            <a:r>
              <a:rPr lang="en-US" sz="3600" dirty="0" smtClean="0"/>
              <a:t>Preprints </a:t>
            </a:r>
            <a:r>
              <a:rPr lang="en-US" sz="3600" dirty="0" smtClean="0"/>
              <a:t>in other sciences </a:t>
            </a:r>
          </a:p>
          <a:p>
            <a:pPr lvl="1"/>
            <a:r>
              <a:rPr lang="en-US" sz="3600" dirty="0" err="1" smtClean="0"/>
              <a:t>bioXxiv</a:t>
            </a:r>
            <a:r>
              <a:rPr lang="en-US" sz="3600" dirty="0" smtClean="0"/>
              <a:t> (2013)</a:t>
            </a:r>
          </a:p>
          <a:p>
            <a:pPr lvl="1"/>
            <a:r>
              <a:rPr lang="en-US" sz="3600" dirty="0" err="1" smtClean="0"/>
              <a:t>PsyArXiv</a:t>
            </a:r>
            <a:r>
              <a:rPr lang="en-US" sz="3600" dirty="0" smtClean="0"/>
              <a:t> (2016)</a:t>
            </a:r>
          </a:p>
        </p:txBody>
      </p:sp>
    </p:spTree>
    <p:extLst>
      <p:ext uri="{BB962C8B-B14F-4D97-AF65-F5344CB8AC3E}">
        <p14:creationId xmlns:p14="http://schemas.microsoft.com/office/powerpoint/2010/main" val="35304063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and other social </a:t>
            </a:r>
            <a:r>
              <a:rPr lang="en-US" dirty="0" smtClean="0"/>
              <a:t>sciences</a:t>
            </a:r>
            <a:endParaRPr lang="en-US" dirty="0"/>
          </a:p>
        </p:txBody>
      </p:sp>
      <p:sp>
        <p:nvSpPr>
          <p:cNvPr id="3" name="Content Placeholder 2"/>
          <p:cNvSpPr>
            <a:spLocks noGrp="1"/>
          </p:cNvSpPr>
          <p:nvPr>
            <p:ph idx="1"/>
          </p:nvPr>
        </p:nvSpPr>
        <p:spPr/>
        <p:txBody>
          <a:bodyPr/>
          <a:lstStyle/>
          <a:p>
            <a:r>
              <a:rPr lang="en-US" dirty="0" smtClean="0"/>
              <a:t>I will be talking from an Economics viewpoint, with insights to Statistics and Computer Science</a:t>
            </a:r>
          </a:p>
          <a:p>
            <a:r>
              <a:rPr lang="en-US" dirty="0" smtClean="0"/>
              <a:t>A sociology colleague (and editor of a journal) tells me this is difficult to convey in sociology</a:t>
            </a:r>
          </a:p>
          <a:p>
            <a:r>
              <a:rPr lang="en-US" dirty="0" smtClean="0"/>
              <a:t>Demography has been quite vocal in terms of data access, less clear in terms of newer methods</a:t>
            </a:r>
          </a:p>
          <a:p>
            <a:r>
              <a:rPr lang="en-US" dirty="0" smtClean="0"/>
              <a:t>History is fundamentally retrospective and non-experimental, yet fastidiously documents its (qualitative) sources</a:t>
            </a:r>
          </a:p>
          <a:p>
            <a:r>
              <a:rPr lang="en-US" dirty="0" smtClean="0"/>
              <a:t>(graph/ </a:t>
            </a:r>
            <a:r>
              <a:rPr lang="en-US" dirty="0" err="1" smtClean="0"/>
              <a:t>venn</a:t>
            </a:r>
            <a:r>
              <a:rPr lang="en-US" dirty="0" smtClean="0"/>
              <a:t> diagram)</a:t>
            </a:r>
            <a:endParaRPr lang="en-US" dirty="0"/>
          </a:p>
        </p:txBody>
      </p:sp>
    </p:spTree>
    <p:extLst>
      <p:ext uri="{BB962C8B-B14F-4D97-AF65-F5344CB8AC3E}">
        <p14:creationId xmlns:p14="http://schemas.microsoft.com/office/powerpoint/2010/main" val="3154390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Economics and other social sciences</a:t>
            </a:r>
          </a:p>
        </p:txBody>
      </p:sp>
      <p:sp>
        <p:nvSpPr>
          <p:cNvPr id="5" name="Text Placeholder 4"/>
          <p:cNvSpPr>
            <a:spLocks noGrp="1"/>
          </p:cNvSpPr>
          <p:nvPr>
            <p:ph type="body" idx="1"/>
          </p:nvPr>
        </p:nvSpPr>
        <p:spPr/>
        <p:txBody>
          <a:bodyPr/>
          <a:lstStyle/>
          <a:p>
            <a:r>
              <a:rPr lang="en-US" dirty="0" smtClean="0"/>
              <a:t>A brief retrospective</a:t>
            </a:r>
            <a:endParaRPr lang="en-US" dirty="0"/>
          </a:p>
        </p:txBody>
      </p:sp>
    </p:spTree>
    <p:extLst>
      <p:ext uri="{BB962C8B-B14F-4D97-AF65-F5344CB8AC3E}">
        <p14:creationId xmlns:p14="http://schemas.microsoft.com/office/powerpoint/2010/main" val="30730243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Analysis in Economics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0" y="2096294"/>
            <a:ext cx="5715000" cy="3810000"/>
          </a:xfrm>
        </p:spPr>
      </p:pic>
    </p:spTree>
    <p:extLst>
      <p:ext uri="{BB962C8B-B14F-4D97-AF65-F5344CB8AC3E}">
        <p14:creationId xmlns:p14="http://schemas.microsoft.com/office/powerpoint/2010/main" val="123988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0860-EC66-4254-B04A-36E70A410403}"/>
              </a:ext>
            </a:extLst>
          </p:cNvPr>
          <p:cNvSpPr>
            <a:spLocks noGrp="1"/>
          </p:cNvSpPr>
          <p:nvPr>
            <p:ph type="title"/>
          </p:nvPr>
        </p:nvSpPr>
        <p:spPr/>
        <p:txBody>
          <a:bodyPr/>
          <a:lstStyle/>
          <a:p>
            <a:r>
              <a:rPr lang="en-US" dirty="0"/>
              <a:t>Replicability in Economics</a:t>
            </a:r>
          </a:p>
        </p:txBody>
      </p:sp>
      <p:sp>
        <p:nvSpPr>
          <p:cNvPr id="3" name="Content Placeholder 2">
            <a:extLst>
              <a:ext uri="{FF2B5EF4-FFF2-40B4-BE49-F238E27FC236}">
                <a16:creationId xmlns:a16="http://schemas.microsoft.com/office/drawing/2014/main" id="{DBC44E1F-F074-467A-B662-BF614F6E5E9F}"/>
              </a:ext>
            </a:extLst>
          </p:cNvPr>
          <p:cNvSpPr>
            <a:spLocks noGrp="1"/>
          </p:cNvSpPr>
          <p:nvPr>
            <p:ph idx="1"/>
          </p:nvPr>
        </p:nvSpPr>
        <p:spPr/>
        <p:txBody>
          <a:bodyPr>
            <a:normAutofit lnSpcReduction="10000"/>
          </a:bodyPr>
          <a:lstStyle/>
          <a:p>
            <a:r>
              <a:rPr lang="en-US" dirty="0"/>
              <a:t>Ragnar Frisch, editor of the first issue of </a:t>
            </a:r>
            <a:r>
              <a:rPr lang="en-US" dirty="0" err="1"/>
              <a:t>Econometrica</a:t>
            </a:r>
            <a:r>
              <a:rPr lang="en-US" dirty="0"/>
              <a:t> (1933), noted</a:t>
            </a:r>
          </a:p>
          <a:p>
            <a:pPr marL="0" indent="0" algn="ctr">
              <a:buNone/>
            </a:pPr>
            <a:endParaRPr lang="en-US" dirty="0"/>
          </a:p>
          <a:p>
            <a:pPr marL="0" indent="0" algn="ctr">
              <a:buNone/>
            </a:pPr>
            <a:r>
              <a:rPr lang="en-US" sz="3600" b="1" i="1" dirty="0" smtClean="0"/>
              <a:t>“the original data will, as a rule, be published, unless their volume is excessive… to stimulate criticism, control, and further studies.”</a:t>
            </a:r>
            <a:endParaRPr lang="en-US" sz="3600" b="1" i="1" dirty="0"/>
          </a:p>
          <a:p>
            <a:pPr marL="0" indent="0" algn="ctr">
              <a:buNone/>
            </a:pPr>
            <a:endParaRPr lang="en-US" dirty="0"/>
          </a:p>
          <a:p>
            <a:r>
              <a:rPr lang="en-US" dirty="0"/>
              <a:t>Publication of data, however, was discontinued early in the journal’s history. </a:t>
            </a:r>
          </a:p>
          <a:p>
            <a:pPr marL="0" indent="0" algn="r">
              <a:buNone/>
            </a:pPr>
            <a:r>
              <a:rPr lang="en-US" sz="2000" i="1" dirty="0" smtClean="0"/>
              <a:t>Frisch (1933)</a:t>
            </a:r>
            <a:endParaRPr lang="en-US" sz="2000" i="1" dirty="0"/>
          </a:p>
          <a:p>
            <a:endParaRPr lang="en-US" dirty="0"/>
          </a:p>
        </p:txBody>
      </p:sp>
    </p:spTree>
    <p:extLst>
      <p:ext uri="{BB962C8B-B14F-4D97-AF65-F5344CB8AC3E}">
        <p14:creationId xmlns:p14="http://schemas.microsoft.com/office/powerpoint/2010/main" val="24588401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use of public-use data</a:t>
            </a:r>
            <a:endParaRPr lang="en-US" dirty="0"/>
          </a:p>
        </p:txBody>
      </p:sp>
      <p:sp>
        <p:nvSpPr>
          <p:cNvPr id="3" name="Content Placeholder 2"/>
          <p:cNvSpPr>
            <a:spLocks noGrp="1"/>
          </p:cNvSpPr>
          <p:nvPr>
            <p:ph idx="1"/>
          </p:nvPr>
        </p:nvSpPr>
        <p:spPr/>
        <p:txBody>
          <a:bodyPr/>
          <a:lstStyle/>
          <a:p>
            <a:r>
              <a:rPr lang="en-US" sz="3200" b="1" dirty="0" err="1" smtClean="0"/>
              <a:t>Macrodata</a:t>
            </a:r>
            <a:r>
              <a:rPr lang="en-US" sz="3200" b="1" dirty="0" smtClean="0"/>
              <a:t>:</a:t>
            </a:r>
          </a:p>
          <a:p>
            <a:pPr marL="0" indent="0" algn="ctr">
              <a:buNone/>
            </a:pPr>
            <a:r>
              <a:rPr lang="en-US" dirty="0" smtClean="0">
                <a:latin typeface="Century" panose="02040604050505020304" pitchFamily="18" charset="0"/>
              </a:rPr>
              <a:t>“We use </a:t>
            </a:r>
            <a:r>
              <a:rPr lang="en-US" dirty="0">
                <a:latin typeface="Century" panose="02040604050505020304" pitchFamily="18" charset="0"/>
              </a:rPr>
              <a:t>data </a:t>
            </a:r>
            <a:r>
              <a:rPr lang="en-US" dirty="0" smtClean="0">
                <a:latin typeface="Century" panose="02040604050505020304" pitchFamily="18" charset="0"/>
              </a:rPr>
              <a:t>downloaded from </a:t>
            </a:r>
            <a:r>
              <a:rPr lang="en-US" dirty="0">
                <a:latin typeface="Century" panose="02040604050505020304" pitchFamily="18" charset="0"/>
              </a:rPr>
              <a:t/>
            </a:r>
            <a:br>
              <a:rPr lang="en-US" dirty="0">
                <a:latin typeface="Century" panose="02040604050505020304" pitchFamily="18" charset="0"/>
              </a:rPr>
            </a:br>
            <a:r>
              <a:rPr lang="en-US" dirty="0">
                <a:latin typeface="Century" panose="02040604050505020304" pitchFamily="18" charset="0"/>
              </a:rPr>
              <a:t>the </a:t>
            </a:r>
            <a:r>
              <a:rPr lang="en-US" dirty="0" smtClean="0">
                <a:latin typeface="Century" panose="02040604050505020304" pitchFamily="18" charset="0"/>
              </a:rPr>
              <a:t>Bureau of Economic Analysis…”</a:t>
            </a:r>
            <a:endParaRPr lang="en-US" dirty="0" smtClean="0"/>
          </a:p>
          <a:p>
            <a:r>
              <a:rPr lang="en-US" sz="3200" b="1" dirty="0" smtClean="0"/>
              <a:t>Microdata</a:t>
            </a:r>
            <a:r>
              <a:rPr lang="en-US" dirty="0" smtClean="0"/>
              <a:t>:</a:t>
            </a:r>
          </a:p>
          <a:p>
            <a:endParaRPr lang="en-US" dirty="0"/>
          </a:p>
          <a:p>
            <a:pPr marL="0" indent="0" algn="ctr">
              <a:buNone/>
            </a:pPr>
            <a:r>
              <a:rPr lang="en-US" dirty="0" smtClean="0">
                <a:latin typeface="Century" panose="02040604050505020304" pitchFamily="18" charset="0"/>
              </a:rPr>
              <a:t>“… this paper uses data from </a:t>
            </a:r>
            <a:br>
              <a:rPr lang="en-US" dirty="0" smtClean="0">
                <a:latin typeface="Century" panose="02040604050505020304" pitchFamily="18" charset="0"/>
              </a:rPr>
            </a:br>
            <a:r>
              <a:rPr lang="en-US" dirty="0" smtClean="0">
                <a:latin typeface="Century" panose="02040604050505020304" pitchFamily="18" charset="0"/>
              </a:rPr>
              <a:t>the Current Population Survey…”</a:t>
            </a:r>
          </a:p>
        </p:txBody>
      </p:sp>
    </p:spTree>
    <p:extLst>
      <p:ext uri="{BB962C8B-B14F-4D97-AF65-F5344CB8AC3E}">
        <p14:creationId xmlns:p14="http://schemas.microsoft.com/office/powerpoint/2010/main" val="20054252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attitudes?</a:t>
            </a:r>
            <a:endParaRPr lang="en-US" dirty="0"/>
          </a:p>
        </p:txBody>
      </p:sp>
      <p:sp>
        <p:nvSpPr>
          <p:cNvPr id="3" name="Content Placeholder 2"/>
          <p:cNvSpPr>
            <a:spLocks noGrp="1"/>
          </p:cNvSpPr>
          <p:nvPr>
            <p:ph idx="1"/>
          </p:nvPr>
        </p:nvSpPr>
        <p:spPr/>
        <p:txBody>
          <a:bodyPr>
            <a:normAutofit/>
          </a:bodyPr>
          <a:lstStyle/>
          <a:p>
            <a:r>
              <a:rPr lang="en-US" sz="4800" dirty="0"/>
              <a:t>Often liberal sharing of data and </a:t>
            </a:r>
            <a:r>
              <a:rPr lang="en-US" sz="4800" dirty="0" smtClean="0"/>
              <a:t>code (via email, networks)</a:t>
            </a:r>
          </a:p>
          <a:p>
            <a:r>
              <a:rPr lang="en-US" sz="4800" dirty="0" smtClean="0"/>
              <a:t>Sharing of articles prior to publication (</a:t>
            </a:r>
            <a:r>
              <a:rPr lang="en-US" sz="4800" dirty="0" err="1" smtClean="0"/>
              <a:t>RePEc</a:t>
            </a:r>
            <a:r>
              <a:rPr lang="en-US" sz="4800" dirty="0" smtClean="0"/>
              <a:t>)</a:t>
            </a:r>
            <a:endParaRPr lang="en-US" sz="4800" dirty="0"/>
          </a:p>
        </p:txBody>
      </p:sp>
    </p:spTree>
    <p:extLst>
      <p:ext uri="{BB962C8B-B14F-4D97-AF65-F5344CB8AC3E}">
        <p14:creationId xmlns:p14="http://schemas.microsoft.com/office/powerpoint/2010/main" val="40959573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144643"/>
            <a:ext cx="10515600" cy="3032319"/>
          </a:xfrm>
        </p:spPr>
        <p:txBody>
          <a:bodyPr>
            <a:normAutofit/>
          </a:bodyPr>
          <a:lstStyle/>
          <a:p>
            <a:pPr marL="0" indent="0" algn="ctr">
              <a:buNone/>
            </a:pPr>
            <a:r>
              <a:rPr lang="en-US" sz="4800" dirty="0" smtClean="0"/>
              <a:t>And yet, there are issues</a:t>
            </a:r>
            <a:endParaRPr lang="en-US" sz="4800" dirty="0"/>
          </a:p>
        </p:txBody>
      </p:sp>
    </p:spTree>
    <p:extLst>
      <p:ext uri="{BB962C8B-B14F-4D97-AF65-F5344CB8AC3E}">
        <p14:creationId xmlns:p14="http://schemas.microsoft.com/office/powerpoint/2010/main" val="3242657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325" y="1690688"/>
            <a:ext cx="6972300" cy="25336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4761214"/>
            <a:ext cx="6981825" cy="1066800"/>
          </a:xfrm>
          <a:prstGeom prst="rect">
            <a:avLst/>
          </a:prstGeom>
        </p:spPr>
      </p:pic>
    </p:spTree>
    <p:extLst>
      <p:ext uri="{BB962C8B-B14F-4D97-AF65-F5344CB8AC3E}">
        <p14:creationId xmlns:p14="http://schemas.microsoft.com/office/powerpoint/2010/main" val="7779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not cited…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325" y="1690688"/>
            <a:ext cx="6972300" cy="25336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4635501"/>
            <a:ext cx="7296150" cy="914400"/>
          </a:xfrm>
          <a:prstGeom prst="rect">
            <a:avLst/>
          </a:prstGeom>
        </p:spPr>
      </p:pic>
    </p:spTree>
    <p:extLst>
      <p:ext uri="{BB962C8B-B14F-4D97-AF65-F5344CB8AC3E}">
        <p14:creationId xmlns:p14="http://schemas.microsoft.com/office/powerpoint/2010/main" val="498231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not attached to article</a:t>
            </a:r>
            <a:endParaRPr lang="en-US" dirty="0"/>
          </a:p>
        </p:txBody>
      </p:sp>
      <p:sp>
        <p:nvSpPr>
          <p:cNvPr id="3" name="Content Placeholder 2"/>
          <p:cNvSpPr>
            <a:spLocks noGrp="1"/>
          </p:cNvSpPr>
          <p:nvPr>
            <p:ph idx="1"/>
          </p:nvPr>
        </p:nvSpPr>
        <p:spPr/>
        <p:txBody>
          <a:bodyPr/>
          <a:lstStyle/>
          <a:p>
            <a:r>
              <a:rPr lang="en-US" dirty="0" smtClean="0"/>
              <a:t>J of Econometrics Data Policy at the time could not accommodate 50MB file</a:t>
            </a:r>
          </a:p>
          <a:p>
            <a:pPr lvl="1"/>
            <a:r>
              <a:rPr lang="en-US" dirty="0" smtClean="0"/>
              <a:t>Data was not attached to paper.</a:t>
            </a:r>
          </a:p>
          <a:p>
            <a:r>
              <a:rPr lang="en-US" dirty="0" smtClean="0"/>
              <a:t>Today’s J of Econometrics policy suggests using third-party repositories </a:t>
            </a:r>
          </a:p>
          <a:p>
            <a:pPr lvl="1"/>
            <a:r>
              <a:rPr lang="en-US" dirty="0" smtClean="0"/>
              <a:t>We will get to that later</a:t>
            </a:r>
            <a:endParaRPr lang="en-US" dirty="0"/>
          </a:p>
        </p:txBody>
      </p:sp>
    </p:spTree>
    <p:extLst>
      <p:ext uri="{BB962C8B-B14F-4D97-AF65-F5344CB8AC3E}">
        <p14:creationId xmlns:p14="http://schemas.microsoft.com/office/powerpoint/2010/main" val="39410434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036" y="1690688"/>
            <a:ext cx="6828968" cy="4351338"/>
          </a:xfrm>
        </p:spPr>
      </p:pic>
    </p:spTree>
    <p:extLst>
      <p:ext uri="{BB962C8B-B14F-4D97-AF65-F5344CB8AC3E}">
        <p14:creationId xmlns:p14="http://schemas.microsoft.com/office/powerpoint/2010/main" val="37441617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went back, archived it, linked it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036" y="1690688"/>
            <a:ext cx="6828968"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60551"/>
            <a:ext cx="10058400" cy="4181475"/>
          </a:xfrm>
          <a:prstGeom prst="rect">
            <a:avLst/>
          </a:prstGeom>
        </p:spPr>
      </p:pic>
    </p:spTree>
    <p:extLst>
      <p:ext uri="{BB962C8B-B14F-4D97-AF65-F5344CB8AC3E}">
        <p14:creationId xmlns:p14="http://schemas.microsoft.com/office/powerpoint/2010/main" val="28249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journal and data infrastructure are incomplete</a:t>
            </a:r>
            <a:endParaRPr lang="en-US" dirty="0"/>
          </a:p>
        </p:txBody>
      </p:sp>
      <p:sp>
        <p:nvSpPr>
          <p:cNvPr id="3" name="Content Placeholder 2"/>
          <p:cNvSpPr>
            <a:spLocks noGrp="1"/>
          </p:cNvSpPr>
          <p:nvPr>
            <p:ph idx="1"/>
          </p:nvPr>
        </p:nvSpPr>
        <p:spPr/>
        <p:txBody>
          <a:bodyPr/>
          <a:lstStyle/>
          <a:p>
            <a:r>
              <a:rPr lang="en-US" dirty="0" smtClean="0"/>
              <a:t>While </a:t>
            </a:r>
            <a:r>
              <a:rPr lang="en-US" dirty="0" err="1" smtClean="0"/>
              <a:t>Dataverse</a:t>
            </a:r>
            <a:r>
              <a:rPr lang="en-US" dirty="0" smtClean="0"/>
              <a:t> allows to manually link back…</a:t>
            </a:r>
          </a:p>
          <a:p>
            <a:r>
              <a:rPr lang="en-US" dirty="0" smtClean="0"/>
              <a:t>… the article itself reveals none of that</a:t>
            </a:r>
          </a:p>
          <a:p>
            <a:r>
              <a:rPr lang="en-US" dirty="0" smtClean="0"/>
              <a:t>True for most journals, and most data archives</a:t>
            </a:r>
          </a:p>
          <a:p>
            <a:pPr lvl="1"/>
            <a:r>
              <a:rPr lang="en-US" dirty="0" smtClean="0"/>
              <a:t>ICPSR (manual linking to articles)</a:t>
            </a:r>
          </a:p>
          <a:p>
            <a:pPr lvl="1"/>
            <a:r>
              <a:rPr lang="en-US" dirty="0" err="1" smtClean="0"/>
              <a:t>RePEc</a:t>
            </a:r>
            <a:r>
              <a:rPr lang="en-US" dirty="0" smtClean="0"/>
              <a:t> (no linkage possible)</a:t>
            </a:r>
          </a:p>
          <a:p>
            <a:r>
              <a:rPr lang="en-US" dirty="0" smtClean="0"/>
              <a:t>Infrastructure starting to emerge</a:t>
            </a:r>
          </a:p>
          <a:p>
            <a:pPr lvl="1"/>
            <a:r>
              <a:rPr lang="en-US" dirty="0" smtClean="0"/>
              <a:t>If article cites data (DOI!)</a:t>
            </a:r>
          </a:p>
          <a:p>
            <a:pPr lvl="1"/>
            <a:r>
              <a:rPr lang="en-US" dirty="0" smtClean="0"/>
              <a:t>If archive and/or journal leverages infrastructure</a:t>
            </a:r>
            <a:endParaRPr lang="en-US" dirty="0"/>
          </a:p>
        </p:txBody>
      </p:sp>
      <p:pic>
        <p:nvPicPr>
          <p:cNvPr id="4" name="Picture 3"/>
          <p:cNvPicPr>
            <a:picLocks noChangeAspect="1"/>
          </p:cNvPicPr>
          <p:nvPr/>
        </p:nvPicPr>
        <p:blipFill>
          <a:blip r:embed="rId2"/>
          <a:stretch>
            <a:fillRect/>
          </a:stretch>
        </p:blipFill>
        <p:spPr>
          <a:xfrm>
            <a:off x="6096000" y="4206875"/>
            <a:ext cx="1581150" cy="476250"/>
          </a:xfrm>
          <a:prstGeom prst="rect">
            <a:avLst/>
          </a:prstGeom>
        </p:spPr>
      </p:pic>
      <p:pic>
        <p:nvPicPr>
          <p:cNvPr id="6" name="Picture 5"/>
          <p:cNvPicPr>
            <a:picLocks noChangeAspect="1"/>
          </p:cNvPicPr>
          <p:nvPr/>
        </p:nvPicPr>
        <p:blipFill>
          <a:blip r:embed="rId3"/>
          <a:stretch>
            <a:fillRect/>
          </a:stretch>
        </p:blipFill>
        <p:spPr>
          <a:xfrm>
            <a:off x="7858125" y="4064000"/>
            <a:ext cx="1104900" cy="76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025" y="3387489"/>
            <a:ext cx="2980055" cy="2877021"/>
          </a:xfrm>
          <a:prstGeom prst="rect">
            <a:avLst/>
          </a:prstGeom>
        </p:spPr>
      </p:pic>
    </p:spTree>
    <p:extLst>
      <p:ext uri="{BB962C8B-B14F-4D97-AF65-F5344CB8AC3E}">
        <p14:creationId xmlns:p14="http://schemas.microsoft.com/office/powerpoint/2010/main" val="22000599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personal websites</a:t>
            </a:r>
            <a:endParaRPr lang="en-US" dirty="0"/>
          </a:p>
        </p:txBody>
      </p:sp>
      <p:sp>
        <p:nvSpPr>
          <p:cNvPr id="4" name="Content Placeholder 3"/>
          <p:cNvSpPr>
            <a:spLocks noGrp="1"/>
          </p:cNvSpPr>
          <p:nvPr>
            <p:ph idx="1"/>
          </p:nvPr>
        </p:nvSpPr>
        <p:spPr>
          <a:xfrm>
            <a:off x="2152226" y="2885440"/>
            <a:ext cx="7887547" cy="3313748"/>
          </a:xfrm>
        </p:spPr>
        <p:txBody>
          <a:bodyPr>
            <a:normAutofit/>
          </a:bodyPr>
          <a:lstStyle/>
          <a:p>
            <a:pPr marL="0" indent="0" algn="ctr">
              <a:buNone/>
            </a:pPr>
            <a:r>
              <a:rPr lang="en-US" sz="5400" dirty="0" smtClean="0"/>
              <a:t>Don’t even think about using personal websites!</a:t>
            </a:r>
            <a:endParaRPr lang="en-US" sz="5400" dirty="0"/>
          </a:p>
        </p:txBody>
      </p:sp>
    </p:spTree>
    <p:extLst>
      <p:ext uri="{BB962C8B-B14F-4D97-AF65-F5344CB8AC3E}">
        <p14:creationId xmlns:p14="http://schemas.microsoft.com/office/powerpoint/2010/main" val="113352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457200"/>
            <a:ext cx="8229600" cy="1143000"/>
          </a:xfrm>
        </p:spPr>
        <p:txBody>
          <a:bodyPr>
            <a:noAutofit/>
          </a:bodyPr>
          <a:lstStyle/>
          <a:p>
            <a:r>
              <a:rPr lang="en-US" sz="4000" dirty="0"/>
              <a:t>The </a:t>
            </a:r>
            <a:r>
              <a:rPr lang="en-US" sz="4000" dirty="0" smtClean="0"/>
              <a:t>“</a:t>
            </a:r>
            <a:r>
              <a:rPr lang="en-US" sz="4000" dirty="0"/>
              <a:t>crisis</a:t>
            </a:r>
            <a:r>
              <a:rPr lang="en-US" sz="4000" dirty="0" smtClean="0"/>
              <a:t>” in the 60s and 70s</a:t>
            </a:r>
            <a:r>
              <a:rPr lang="en-US" sz="4000" dirty="0"/>
              <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solidFill>
            <a:schemeClr val="bg1"/>
          </a:solid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Tree>
    <p:extLst>
      <p:ext uri="{BB962C8B-B14F-4D97-AF65-F5344CB8AC3E}">
        <p14:creationId xmlns:p14="http://schemas.microsoft.com/office/powerpoint/2010/main" val="2720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762" y="2742566"/>
            <a:ext cx="6190476" cy="2561905"/>
          </a:xfrm>
        </p:spPr>
      </p:pic>
    </p:spTree>
    <p:extLst>
      <p:ext uri="{BB962C8B-B14F-4D97-AF65-F5344CB8AC3E}">
        <p14:creationId xmlns:p14="http://schemas.microsoft.com/office/powerpoint/2010/main" val="19715280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6720" y="2452910"/>
            <a:ext cx="3224784" cy="3224784"/>
          </a:xfrm>
        </p:spPr>
      </p:pic>
      <p:sp>
        <p:nvSpPr>
          <p:cNvPr id="5" name="TextBox 4"/>
          <p:cNvSpPr txBox="1"/>
          <p:nvPr/>
        </p:nvSpPr>
        <p:spPr>
          <a:xfrm>
            <a:off x="5445091" y="5677694"/>
            <a:ext cx="532518" cy="246221"/>
          </a:xfrm>
          <a:prstGeom prst="rect">
            <a:avLst/>
          </a:prstGeom>
          <a:noFill/>
        </p:spPr>
        <p:txBody>
          <a:bodyPr wrap="none" rtlCol="0">
            <a:spAutoFit/>
          </a:bodyPr>
          <a:lstStyle/>
          <a:p>
            <a:r>
              <a:rPr lang="en-US" sz="1000" dirty="0" smtClean="0">
                <a:solidFill>
                  <a:schemeClr val="bg2"/>
                </a:solidFill>
                <a:hlinkClick r:id="rId3"/>
              </a:rPr>
              <a:t>source</a:t>
            </a:r>
            <a:endParaRPr lang="en-US" dirty="0">
              <a:solidFill>
                <a:schemeClr val="bg2"/>
              </a:solidFill>
            </a:endParaRPr>
          </a:p>
        </p:txBody>
      </p:sp>
    </p:spTree>
    <p:extLst>
      <p:ext uri="{BB962C8B-B14F-4D97-AF65-F5344CB8AC3E}">
        <p14:creationId xmlns:p14="http://schemas.microsoft.com/office/powerpoint/2010/main" val="444442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Yielding to the temptation of “</a:t>
            </a:r>
            <a:r>
              <a:rPr lang="en-US" dirty="0" err="1" smtClean="0"/>
              <a:t>administrative”data</a:t>
            </a:r>
            <a:endParaRPr lang="en-US" dirty="0"/>
          </a:p>
        </p:txBody>
      </p:sp>
      <p:sp>
        <p:nvSpPr>
          <p:cNvPr id="3" name="Content Placeholder 2"/>
          <p:cNvSpPr>
            <a:spLocks noGrp="1"/>
          </p:cNvSpPr>
          <p:nvPr>
            <p:ph idx="1"/>
          </p:nvPr>
        </p:nvSpPr>
        <p:spPr/>
        <p:txBody>
          <a:bodyPr>
            <a:normAutofit/>
          </a:bodyPr>
          <a:lstStyle/>
          <a:p>
            <a:r>
              <a:rPr lang="en-US" sz="3200" b="1" dirty="0" smtClean="0"/>
              <a:t>State-level </a:t>
            </a:r>
            <a:r>
              <a:rPr lang="en-US" sz="3200" b="1" dirty="0"/>
              <a:t>data</a:t>
            </a:r>
          </a:p>
          <a:p>
            <a:pPr marL="0" indent="0" algn="ctr">
              <a:buNone/>
            </a:pPr>
            <a:r>
              <a:rPr lang="en-US" dirty="0">
                <a:latin typeface="Century" panose="02040604050505020304" pitchFamily="18" charset="0"/>
              </a:rPr>
              <a:t>“Our analysis draws on administrative records from </a:t>
            </a:r>
            <a:r>
              <a:rPr lang="en-US" dirty="0" smtClean="0">
                <a:latin typeface="Century" panose="02040604050505020304" pitchFamily="18" charset="0"/>
              </a:rPr>
              <a:t>the Detroit </a:t>
            </a:r>
            <a:r>
              <a:rPr lang="en-US" dirty="0">
                <a:latin typeface="Century" panose="02040604050505020304" pitchFamily="18" charset="0"/>
              </a:rPr>
              <a:t>Work First program linked with </a:t>
            </a:r>
            <a:r>
              <a:rPr lang="en-US" dirty="0" smtClean="0">
                <a:latin typeface="Century" panose="02040604050505020304" pitchFamily="18" charset="0"/>
              </a:rPr>
              <a:t>unemployment insurance </a:t>
            </a:r>
            <a:r>
              <a:rPr lang="en-US" dirty="0">
                <a:latin typeface="Century" panose="02040604050505020304" pitchFamily="18" charset="0"/>
              </a:rPr>
              <a:t>(UI) wage records for the State of Michigan”</a:t>
            </a:r>
          </a:p>
          <a:p>
            <a:pPr marL="457200" lvl="1" indent="0">
              <a:buNone/>
            </a:pPr>
            <a:r>
              <a:rPr lang="en-US" sz="1200" dirty="0" err="1"/>
              <a:t>Autor</a:t>
            </a:r>
            <a:r>
              <a:rPr lang="en-US" sz="1200" dirty="0"/>
              <a:t>/Houseman doi:10.1257/app.2.3.96</a:t>
            </a:r>
          </a:p>
          <a:p>
            <a:r>
              <a:rPr lang="en-US" sz="3200" b="1" dirty="0" smtClean="0"/>
              <a:t>School-district </a:t>
            </a:r>
            <a:r>
              <a:rPr lang="en-US" sz="3200" b="1" dirty="0"/>
              <a:t>data</a:t>
            </a:r>
          </a:p>
          <a:p>
            <a:pPr marL="0" indent="0" algn="ctr">
              <a:buNone/>
            </a:pPr>
            <a:r>
              <a:rPr lang="en-US" dirty="0">
                <a:latin typeface="Century" panose="02040604050505020304" pitchFamily="18" charset="0"/>
              </a:rPr>
              <a:t>“confidential student-level panel dataset provided </a:t>
            </a:r>
            <a:r>
              <a:rPr lang="en-US" dirty="0" smtClean="0">
                <a:latin typeface="Century" panose="02040604050505020304" pitchFamily="18" charset="0"/>
              </a:rPr>
              <a:t>by the </a:t>
            </a:r>
            <a:r>
              <a:rPr lang="en-US" dirty="0">
                <a:latin typeface="Century" panose="02040604050505020304" pitchFamily="18" charset="0"/>
              </a:rPr>
              <a:t>School Board of Alachua County in Florida”</a:t>
            </a:r>
          </a:p>
          <a:p>
            <a:pPr marL="457200" lvl="1" indent="0">
              <a:buNone/>
            </a:pPr>
            <a:r>
              <a:rPr lang="en-US" sz="1200" dirty="0"/>
              <a:t>Carrel and Hoekstra doi:10.1257/app.2.1.211</a:t>
            </a:r>
          </a:p>
        </p:txBody>
      </p:sp>
    </p:spTree>
    <p:extLst>
      <p:ext uri="{BB962C8B-B14F-4D97-AF65-F5344CB8AC3E}">
        <p14:creationId xmlns:p14="http://schemas.microsoft.com/office/powerpoint/2010/main" val="1410353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yielding…</a:t>
            </a:r>
            <a:endParaRPr lang="en-US" dirty="0"/>
          </a:p>
        </p:txBody>
      </p:sp>
      <p:sp>
        <p:nvSpPr>
          <p:cNvPr id="3" name="Content Placeholder 2"/>
          <p:cNvSpPr>
            <a:spLocks noGrp="1"/>
          </p:cNvSpPr>
          <p:nvPr>
            <p:ph idx="1"/>
          </p:nvPr>
        </p:nvSpPr>
        <p:spPr/>
        <p:txBody>
          <a:bodyPr/>
          <a:lstStyle/>
          <a:p>
            <a:r>
              <a:rPr lang="en-US" sz="3200" b="1" dirty="0"/>
              <a:t>Proprietary data</a:t>
            </a:r>
          </a:p>
          <a:p>
            <a:pPr marL="0" indent="0" algn="ctr">
              <a:buNone/>
            </a:pPr>
            <a:r>
              <a:rPr lang="en-US" dirty="0">
                <a:latin typeface="Century" panose="02040604050505020304" pitchFamily="18" charset="0"/>
              </a:rPr>
              <a:t>“This field experiment was made possible by </a:t>
            </a:r>
            <a:r>
              <a:rPr lang="en-US" dirty="0" smtClean="0">
                <a:latin typeface="Century" panose="02040604050505020304" pitchFamily="18" charset="0"/>
              </a:rPr>
              <a:t>the collaboration </a:t>
            </a:r>
            <a:r>
              <a:rPr lang="en-US" dirty="0">
                <a:latin typeface="Century" panose="02040604050505020304" pitchFamily="18" charset="0"/>
              </a:rPr>
              <a:t>of a large-scale, nationwide firm in </a:t>
            </a:r>
            <a:r>
              <a:rPr lang="en-US" dirty="0" smtClean="0">
                <a:latin typeface="Century" panose="02040604050505020304" pitchFamily="18" charset="0"/>
              </a:rPr>
              <a:t>the retail </a:t>
            </a:r>
            <a:r>
              <a:rPr lang="en-US" dirty="0">
                <a:latin typeface="Century" panose="02040604050505020304" pitchFamily="18" charset="0"/>
              </a:rPr>
              <a:t>sector. ”</a:t>
            </a:r>
          </a:p>
          <a:p>
            <a:pPr marL="457200" lvl="1" indent="0">
              <a:buNone/>
            </a:pPr>
            <a:r>
              <a:rPr lang="en-US" sz="1200" dirty="0"/>
              <a:t>Damon doi:10.1257/app.2.2.147</a:t>
            </a:r>
          </a:p>
        </p:txBody>
      </p:sp>
    </p:spTree>
    <p:extLst>
      <p:ext uri="{BB962C8B-B14F-4D97-AF65-F5344CB8AC3E}">
        <p14:creationId xmlns:p14="http://schemas.microsoft.com/office/powerpoint/2010/main" val="2212204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Death Knell for Public-use Data?</a:t>
            </a:r>
            <a:endParaRPr lang="en-US" dirty="0"/>
          </a:p>
        </p:txBody>
      </p:sp>
      <p:sp>
        <p:nvSpPr>
          <p:cNvPr id="3" name="Content Placeholder 2"/>
          <p:cNvSpPr>
            <a:spLocks noGrp="1"/>
          </p:cNvSpPr>
          <p:nvPr>
            <p:ph idx="1"/>
          </p:nvPr>
        </p:nvSpPr>
        <p:spPr/>
        <p:txBody>
          <a:bodyPr>
            <a:normAutofit lnSpcReduction="10000"/>
          </a:bodyPr>
          <a:lstStyle/>
          <a:p>
            <a:r>
              <a:rPr lang="en-US" dirty="0"/>
              <a:t>Sounded by young scholars pursuing research </a:t>
            </a:r>
            <a:r>
              <a:rPr lang="en-US" dirty="0" smtClean="0"/>
              <a:t>programs that </a:t>
            </a:r>
            <a:r>
              <a:rPr lang="en-US" dirty="0"/>
              <a:t>mandate inherently identifiable data:</a:t>
            </a:r>
          </a:p>
          <a:p>
            <a:pPr lvl="1"/>
            <a:r>
              <a:rPr lang="en-US" dirty="0" smtClean="0"/>
              <a:t>Geospatial </a:t>
            </a:r>
            <a:r>
              <a:rPr lang="en-US" dirty="0"/>
              <a:t>relations,</a:t>
            </a:r>
          </a:p>
          <a:p>
            <a:pPr lvl="1"/>
            <a:r>
              <a:rPr lang="en-US" dirty="0" smtClean="0"/>
              <a:t>Exact </a:t>
            </a:r>
            <a:r>
              <a:rPr lang="en-US" dirty="0"/>
              <a:t>genome data,</a:t>
            </a:r>
          </a:p>
          <a:p>
            <a:pPr lvl="1"/>
            <a:r>
              <a:rPr lang="en-US" dirty="0" smtClean="0"/>
              <a:t>Networks </a:t>
            </a:r>
            <a:r>
              <a:rPr lang="en-US" dirty="0"/>
              <a:t>of all sorts,</a:t>
            </a:r>
          </a:p>
          <a:p>
            <a:pPr lvl="1"/>
            <a:r>
              <a:rPr lang="en-US" dirty="0" smtClean="0"/>
              <a:t>Linked </a:t>
            </a:r>
            <a:r>
              <a:rPr lang="en-US" dirty="0"/>
              <a:t>administrative records</a:t>
            </a:r>
          </a:p>
          <a:p>
            <a:r>
              <a:rPr lang="en-US" dirty="0" smtClean="0"/>
              <a:t>These </a:t>
            </a:r>
            <a:r>
              <a:rPr lang="en-US" dirty="0"/>
              <a:t>researchers acquire authorized, </a:t>
            </a:r>
            <a:r>
              <a:rPr lang="en-US" dirty="0" smtClean="0"/>
              <a:t>generally unfettered</a:t>
            </a:r>
            <a:r>
              <a:rPr lang="en-US" dirty="0"/>
              <a:t>, restricted access to the confidential, </a:t>
            </a:r>
            <a:r>
              <a:rPr lang="en-US" dirty="0" smtClean="0"/>
              <a:t>identifiable data </a:t>
            </a:r>
            <a:r>
              <a:rPr lang="en-US" dirty="0"/>
              <a:t>and perform their analyses in secure environments.</a:t>
            </a:r>
          </a:p>
          <a:p>
            <a:r>
              <a:rPr lang="en-US" dirty="0" smtClean="0"/>
              <a:t>But: generally </a:t>
            </a:r>
            <a:r>
              <a:rPr lang="en-US" dirty="0"/>
              <a:t>don’t leave behind the scientific </a:t>
            </a:r>
            <a:r>
              <a:rPr lang="en-US" dirty="0" smtClean="0"/>
              <a:t>trail that </a:t>
            </a:r>
            <a:r>
              <a:rPr lang="en-US" dirty="0"/>
              <a:t>has made public-use files so important.</a:t>
            </a:r>
          </a:p>
          <a:p>
            <a:pPr marL="0" indent="0">
              <a:buNone/>
            </a:pPr>
            <a:endParaRPr lang="en-US" dirty="0"/>
          </a:p>
        </p:txBody>
      </p:sp>
    </p:spTree>
    <p:extLst>
      <p:ext uri="{BB962C8B-B14F-4D97-AF65-F5344CB8AC3E}">
        <p14:creationId xmlns:p14="http://schemas.microsoft.com/office/powerpoint/2010/main" val="4331710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8817" y="602869"/>
            <a:ext cx="7327969" cy="5811838"/>
          </a:xfrm>
        </p:spPr>
      </p:pic>
    </p:spTree>
    <p:extLst>
      <p:ext uri="{BB962C8B-B14F-4D97-AF65-F5344CB8AC3E}">
        <p14:creationId xmlns:p14="http://schemas.microsoft.com/office/powerpoint/2010/main" val="33584690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887" y="493141"/>
            <a:ext cx="7749117" cy="5811838"/>
          </a:xfrm>
        </p:spPr>
      </p:pic>
    </p:spTree>
    <p:extLst>
      <p:ext uri="{BB962C8B-B14F-4D97-AF65-F5344CB8AC3E}">
        <p14:creationId xmlns:p14="http://schemas.microsoft.com/office/powerpoint/2010/main" val="10443057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Progress in Economics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201450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Ellipse 28">
            <a:extLst>
              <a:ext uri="{FF2B5EF4-FFF2-40B4-BE49-F238E27FC236}">
                <a16:creationId xmlns:a16="http://schemas.microsoft.com/office/drawing/2014/main" id="{0EDCE4AC-A39A-3D43-88DC-E096FA3DFF94}"/>
              </a:ext>
            </a:extLst>
          </p:cNvPr>
          <p:cNvSpPr/>
          <p:nvPr/>
        </p:nvSpPr>
        <p:spPr>
          <a:xfrm>
            <a:off x="1241219" y="4165613"/>
            <a:ext cx="352103" cy="385347"/>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6" name="Shape 610">
            <a:extLst>
              <a:ext uri="{FF2B5EF4-FFF2-40B4-BE49-F238E27FC236}">
                <a16:creationId xmlns:a16="http://schemas.microsoft.com/office/drawing/2014/main" id="{64C100EA-9C27-7548-B86D-0684F066F06B}"/>
              </a:ext>
            </a:extLst>
          </p:cNvPr>
          <p:cNvSpPr/>
          <p:nvPr/>
        </p:nvSpPr>
        <p:spPr>
          <a:xfrm>
            <a:off x="334161" y="4566448"/>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a:latin typeface="Montserrat" panose="00000500000000000000" pitchFamily="50" charset="0"/>
                <a:ea typeface="Roboto"/>
                <a:cs typeface="Roboto"/>
                <a:sym typeface="Roboto"/>
              </a:rPr>
              <a:t>1933</a:t>
            </a:r>
          </a:p>
        </p:txBody>
      </p:sp>
      <p:sp>
        <p:nvSpPr>
          <p:cNvPr id="7" name="Textfeld 29">
            <a:extLst>
              <a:ext uri="{FF2B5EF4-FFF2-40B4-BE49-F238E27FC236}">
                <a16:creationId xmlns:a16="http://schemas.microsoft.com/office/drawing/2014/main" id="{3F95F7AB-9018-B74C-889F-F1D58DD793C9}"/>
              </a:ext>
            </a:extLst>
          </p:cNvPr>
          <p:cNvSpPr txBox="1"/>
          <p:nvPr/>
        </p:nvSpPr>
        <p:spPr>
          <a:xfrm>
            <a:off x="2121752" y="2148143"/>
            <a:ext cx="2914825" cy="1708160"/>
          </a:xfrm>
          <a:prstGeom prst="rect">
            <a:avLst/>
          </a:prstGeom>
          <a:noFill/>
        </p:spPr>
        <p:txBody>
          <a:bodyPr wrap="square" rtlCol="0">
            <a:spAutoFit/>
          </a:bodyPr>
          <a:lstStyle/>
          <a:p>
            <a:pPr>
              <a:lnSpc>
                <a:spcPct val="150000"/>
              </a:lnSpc>
            </a:pPr>
            <a:r>
              <a:rPr lang="de-DE" sz="1400" b="1" dirty="0" err="1">
                <a:solidFill>
                  <a:schemeClr val="accent3">
                    <a:lumMod val="75000"/>
                  </a:schemeClr>
                </a:solidFill>
                <a:latin typeface="+mj-lt"/>
              </a:rPr>
              <a:t>Econometrica</a:t>
            </a:r>
            <a:endParaRPr lang="de-DE" sz="1400" b="1" dirty="0">
              <a:solidFill>
                <a:schemeClr val="accent3">
                  <a:lumMod val="75000"/>
                </a:schemeClr>
              </a:solidFill>
              <a:latin typeface="+mj-lt"/>
            </a:endParaRPr>
          </a:p>
          <a:p>
            <a:pPr>
              <a:lnSpc>
                <a:spcPct val="150000"/>
              </a:lnSpc>
            </a:pPr>
            <a:r>
              <a:rPr lang="en-US" sz="1400" dirty="0">
                <a:solidFill>
                  <a:schemeClr val="accent3"/>
                </a:solidFill>
                <a:latin typeface="Calibri Light" panose="020F0302020204030204" pitchFamily="34" charset="0"/>
              </a:rPr>
              <a:t>“ the original raw data will, as a rule, be published, unless their volume is excessive”</a:t>
            </a:r>
          </a:p>
          <a:p>
            <a:pPr>
              <a:lnSpc>
                <a:spcPct val="150000"/>
              </a:lnSpc>
            </a:pPr>
            <a:endParaRPr lang="de-DE" sz="1400" dirty="0">
              <a:solidFill>
                <a:schemeClr val="accent3">
                  <a:lumMod val="75000"/>
                </a:schemeClr>
              </a:solidFill>
              <a:latin typeface="+mj-lt"/>
            </a:endParaRPr>
          </a:p>
        </p:txBody>
      </p:sp>
      <p:cxnSp>
        <p:nvCxnSpPr>
          <p:cNvPr id="3" name="Straight Arrow Connector 2">
            <a:extLst>
              <a:ext uri="{FF2B5EF4-FFF2-40B4-BE49-F238E27FC236}">
                <a16:creationId xmlns:a16="http://schemas.microsoft.com/office/drawing/2014/main" id="{E1AD5571-D673-FC4F-80BB-A3F4930A64EF}"/>
              </a:ext>
            </a:extLst>
          </p:cNvPr>
          <p:cNvCxnSpPr/>
          <p:nvPr/>
        </p:nvCxnSpPr>
        <p:spPr>
          <a:xfrm flipH="1">
            <a:off x="1417270" y="2370667"/>
            <a:ext cx="704483" cy="1794947"/>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rmAutofit/>
          </a:bodyPr>
          <a:lstStyle/>
          <a:p>
            <a:r>
              <a:rPr lang="en-US" b="1" dirty="0">
                <a:latin typeface="Montserrat" panose="00000500000000000000" pitchFamily="50" charset="0"/>
              </a:rPr>
              <a:t>Increasing transparency in economics </a:t>
            </a:r>
            <a:r>
              <a:rPr lang="en-US" b="1" dirty="0" smtClean="0">
                <a:latin typeface="Montserrat" panose="00000500000000000000" pitchFamily="50" charset="0"/>
              </a:rPr>
              <a:t>journals</a:t>
            </a:r>
            <a:endParaRPr lang="en-US" dirty="0"/>
          </a:p>
        </p:txBody>
      </p:sp>
    </p:spTree>
    <p:extLst>
      <p:ext uri="{BB962C8B-B14F-4D97-AF65-F5344CB8AC3E}">
        <p14:creationId xmlns:p14="http://schemas.microsoft.com/office/powerpoint/2010/main" val="18853537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latin typeface="Montserrat" panose="00000500000000000000" pitchFamily="50" charset="0"/>
              </a:rPr>
              <a:t>Increasing transparency in economics </a:t>
            </a:r>
            <a:r>
              <a:rPr lang="en-US" b="1" dirty="0" smtClean="0">
                <a:latin typeface="Montserrat" panose="00000500000000000000" pitchFamily="50" charset="0"/>
              </a:rPr>
              <a:t>journals</a:t>
            </a:r>
            <a:endParaRPr lang="en-US" dirty="0"/>
          </a:p>
        </p:txBody>
      </p:sp>
      <p:cxnSp>
        <p:nvCxnSpPr>
          <p:cNvPr id="18" name="Straight Arrow Connector 17">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Ellipse 28">
            <a:extLst>
              <a:ext uri="{FF2B5EF4-FFF2-40B4-BE49-F238E27FC236}">
                <a16:creationId xmlns:a16="http://schemas.microsoft.com/office/drawing/2014/main" id="{0EDCE4AC-A39A-3D43-88DC-E096FA3DFF94}"/>
              </a:ext>
            </a:extLst>
          </p:cNvPr>
          <p:cNvSpPr/>
          <p:nvPr/>
        </p:nvSpPr>
        <p:spPr>
          <a:xfrm>
            <a:off x="3899753" y="4165613"/>
            <a:ext cx="352103" cy="385347"/>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20" name="Shape 610">
            <a:extLst>
              <a:ext uri="{FF2B5EF4-FFF2-40B4-BE49-F238E27FC236}">
                <a16:creationId xmlns:a16="http://schemas.microsoft.com/office/drawing/2014/main" id="{64C100EA-9C27-7548-B86D-0684F066F06B}"/>
              </a:ext>
            </a:extLst>
          </p:cNvPr>
          <p:cNvSpPr/>
          <p:nvPr/>
        </p:nvSpPr>
        <p:spPr>
          <a:xfrm>
            <a:off x="2992695" y="4550960"/>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a:latin typeface="Montserrat" panose="00000500000000000000" pitchFamily="50" charset="0"/>
                <a:ea typeface="Roboto"/>
                <a:cs typeface="Roboto"/>
                <a:sym typeface="Roboto"/>
              </a:rPr>
              <a:t>1976-1999</a:t>
            </a:r>
          </a:p>
        </p:txBody>
      </p:sp>
      <p:sp>
        <p:nvSpPr>
          <p:cNvPr id="21" name="Textfeld 29">
            <a:extLst>
              <a:ext uri="{FF2B5EF4-FFF2-40B4-BE49-F238E27FC236}">
                <a16:creationId xmlns:a16="http://schemas.microsoft.com/office/drawing/2014/main" id="{3F95F7AB-9018-B74C-889F-F1D58DD793C9}"/>
              </a:ext>
            </a:extLst>
          </p:cNvPr>
          <p:cNvSpPr txBox="1"/>
          <p:nvPr/>
        </p:nvSpPr>
        <p:spPr>
          <a:xfrm>
            <a:off x="4780286" y="2148143"/>
            <a:ext cx="2914825" cy="1384995"/>
          </a:xfrm>
          <a:prstGeom prst="rect">
            <a:avLst/>
          </a:prstGeom>
          <a:noFill/>
        </p:spPr>
        <p:txBody>
          <a:bodyPr wrap="square" rtlCol="0">
            <a:spAutoFit/>
          </a:bodyPr>
          <a:lstStyle/>
          <a:p>
            <a:pPr>
              <a:lnSpc>
                <a:spcPct val="150000"/>
              </a:lnSpc>
            </a:pPr>
            <a:r>
              <a:rPr lang="de-DE" sz="1400" b="1" dirty="0">
                <a:solidFill>
                  <a:schemeClr val="accent3">
                    <a:lumMod val="75000"/>
                  </a:schemeClr>
                </a:solidFill>
                <a:latin typeface="+mj-lt"/>
              </a:rPr>
              <a:t>Journal </a:t>
            </a:r>
            <a:r>
              <a:rPr lang="de-DE" sz="1400" b="1" dirty="0" err="1">
                <a:solidFill>
                  <a:schemeClr val="accent3">
                    <a:lumMod val="75000"/>
                  </a:schemeClr>
                </a:solidFill>
                <a:latin typeface="+mj-lt"/>
              </a:rPr>
              <a:t>of</a:t>
            </a:r>
            <a:r>
              <a:rPr lang="de-DE" sz="1400" b="1" dirty="0">
                <a:solidFill>
                  <a:schemeClr val="accent3">
                    <a:lumMod val="75000"/>
                  </a:schemeClr>
                </a:solidFill>
                <a:latin typeface="+mj-lt"/>
              </a:rPr>
              <a:t> Political Economy</a:t>
            </a:r>
          </a:p>
          <a:p>
            <a:pPr>
              <a:lnSpc>
                <a:spcPct val="150000"/>
              </a:lnSpc>
            </a:pPr>
            <a:r>
              <a:rPr lang="en-US" sz="1400" dirty="0">
                <a:solidFill>
                  <a:schemeClr val="accent3"/>
                </a:solidFill>
                <a:latin typeface="Calibri Light" panose="020F0302020204030204" pitchFamily="34" charset="0"/>
              </a:rPr>
              <a:t>“ Confirmations and Contradictions” Section</a:t>
            </a:r>
          </a:p>
          <a:p>
            <a:pPr>
              <a:lnSpc>
                <a:spcPct val="150000"/>
              </a:lnSpc>
            </a:pPr>
            <a:endParaRPr lang="de-DE" sz="1400" dirty="0">
              <a:solidFill>
                <a:schemeClr val="accent3">
                  <a:lumMod val="75000"/>
                </a:schemeClr>
              </a:solidFill>
              <a:latin typeface="+mj-lt"/>
            </a:endParaRPr>
          </a:p>
        </p:txBody>
      </p:sp>
      <p:cxnSp>
        <p:nvCxnSpPr>
          <p:cNvPr id="22" name="Straight Arrow Connector 21">
            <a:extLst>
              <a:ext uri="{FF2B5EF4-FFF2-40B4-BE49-F238E27FC236}">
                <a16:creationId xmlns:a16="http://schemas.microsoft.com/office/drawing/2014/main" id="{E1AD5571-D673-FC4F-80BB-A3F4930A64EF}"/>
              </a:ext>
            </a:extLst>
          </p:cNvPr>
          <p:cNvCxnSpPr/>
          <p:nvPr/>
        </p:nvCxnSpPr>
        <p:spPr>
          <a:xfrm flipH="1">
            <a:off x="4075804" y="2370667"/>
            <a:ext cx="704483" cy="1794947"/>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756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crisis in the 1980s in Economics</a:t>
            </a:r>
            <a:endParaRPr lang="en-US" dirty="0"/>
          </a:p>
        </p:txBody>
      </p:sp>
      <p:sp>
        <p:nvSpPr>
          <p:cNvPr id="6" name="Content Placeholder 5"/>
          <p:cNvSpPr>
            <a:spLocks noGrp="1"/>
          </p:cNvSpPr>
          <p:nvPr>
            <p:ph idx="1"/>
          </p:nvPr>
        </p:nvSpPr>
        <p:spPr/>
        <p:txBody>
          <a:bodyPr/>
          <a:lstStyle/>
          <a:p>
            <a:r>
              <a:rPr lang="en-US" dirty="0" err="1" smtClean="0"/>
              <a:t>Dewald</a:t>
            </a:r>
            <a:r>
              <a:rPr lang="en-US" dirty="0" smtClean="0"/>
              <a:t>, </a:t>
            </a:r>
            <a:r>
              <a:rPr lang="en-US" dirty="0" err="1" smtClean="0"/>
              <a:t>Thursby</a:t>
            </a:r>
            <a:r>
              <a:rPr lang="en-US" dirty="0" smtClean="0"/>
              <a:t>, Anderson (AER, 1986</a:t>
            </a:r>
            <a:r>
              <a:rPr lang="en-US" dirty="0" smtClean="0"/>
              <a:t>)</a:t>
            </a:r>
          </a:p>
          <a:p>
            <a:r>
              <a:rPr lang="en-US" dirty="0" err="1"/>
              <a:t>Leamer’s</a:t>
            </a:r>
            <a:r>
              <a:rPr lang="en-US" dirty="0"/>
              <a:t> (1983) ‘Let’s take the con out of econometrics</a:t>
            </a:r>
            <a:r>
              <a:rPr lang="en-US" dirty="0" smtClean="0"/>
              <a:t>’</a:t>
            </a:r>
            <a:endParaRPr lang="en-US" dirty="0"/>
          </a:p>
        </p:txBody>
      </p:sp>
    </p:spTree>
    <p:extLst>
      <p:ext uri="{BB962C8B-B14F-4D97-AF65-F5344CB8AC3E}">
        <p14:creationId xmlns:p14="http://schemas.microsoft.com/office/powerpoint/2010/main" val="17031561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latin typeface="Montserrat" panose="00000500000000000000" pitchFamily="50" charset="0"/>
              </a:rPr>
              <a:t>Increasing transparency in economics </a:t>
            </a:r>
            <a:r>
              <a:rPr lang="en-US" b="1" dirty="0" smtClean="0">
                <a:latin typeface="Montserrat" panose="00000500000000000000" pitchFamily="50" charset="0"/>
              </a:rPr>
              <a:t>journals</a:t>
            </a:r>
            <a:endParaRPr lang="en-US" dirty="0"/>
          </a:p>
        </p:txBody>
      </p:sp>
      <p:cxnSp>
        <p:nvCxnSpPr>
          <p:cNvPr id="3" name="Straight Arrow Connector 2">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Ellipse 28">
            <a:extLst>
              <a:ext uri="{FF2B5EF4-FFF2-40B4-BE49-F238E27FC236}">
                <a16:creationId xmlns:a16="http://schemas.microsoft.com/office/drawing/2014/main" id="{0EDCE4AC-A39A-3D43-88DC-E096FA3DFF94}"/>
              </a:ext>
            </a:extLst>
          </p:cNvPr>
          <p:cNvSpPr/>
          <p:nvPr/>
        </p:nvSpPr>
        <p:spPr>
          <a:xfrm>
            <a:off x="6761487" y="4165613"/>
            <a:ext cx="352103" cy="385347"/>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5" name="Shape 610">
            <a:extLst>
              <a:ext uri="{FF2B5EF4-FFF2-40B4-BE49-F238E27FC236}">
                <a16:creationId xmlns:a16="http://schemas.microsoft.com/office/drawing/2014/main" id="{64C100EA-9C27-7548-B86D-0684F066F06B}"/>
              </a:ext>
            </a:extLst>
          </p:cNvPr>
          <p:cNvSpPr/>
          <p:nvPr/>
        </p:nvSpPr>
        <p:spPr>
          <a:xfrm>
            <a:off x="5854429" y="4550960"/>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a:latin typeface="Montserrat" panose="00000500000000000000" pitchFamily="50" charset="0"/>
                <a:ea typeface="Roboto"/>
                <a:cs typeface="Roboto"/>
                <a:sym typeface="Roboto"/>
              </a:rPr>
              <a:t>1982</a:t>
            </a:r>
          </a:p>
        </p:txBody>
      </p:sp>
      <p:sp>
        <p:nvSpPr>
          <p:cNvPr id="6" name="Textfeld 29">
            <a:extLst>
              <a:ext uri="{FF2B5EF4-FFF2-40B4-BE49-F238E27FC236}">
                <a16:creationId xmlns:a16="http://schemas.microsoft.com/office/drawing/2014/main" id="{3F95F7AB-9018-B74C-889F-F1D58DD793C9}"/>
              </a:ext>
            </a:extLst>
          </p:cNvPr>
          <p:cNvSpPr txBox="1"/>
          <p:nvPr/>
        </p:nvSpPr>
        <p:spPr>
          <a:xfrm>
            <a:off x="7642021" y="2148143"/>
            <a:ext cx="2914825" cy="1384995"/>
          </a:xfrm>
          <a:prstGeom prst="rect">
            <a:avLst/>
          </a:prstGeom>
          <a:noFill/>
        </p:spPr>
        <p:txBody>
          <a:bodyPr wrap="square" rtlCol="0">
            <a:spAutoFit/>
          </a:bodyPr>
          <a:lstStyle/>
          <a:p>
            <a:pPr>
              <a:lnSpc>
                <a:spcPct val="150000"/>
              </a:lnSpc>
            </a:pPr>
            <a:r>
              <a:rPr lang="de-DE" sz="1400" b="1" dirty="0">
                <a:solidFill>
                  <a:schemeClr val="accent3">
                    <a:lumMod val="75000"/>
                  </a:schemeClr>
                </a:solidFill>
                <a:latin typeface="+mj-lt"/>
              </a:rPr>
              <a:t>Journal </a:t>
            </a:r>
            <a:r>
              <a:rPr lang="de-DE" sz="1400" b="1" dirty="0" err="1">
                <a:solidFill>
                  <a:schemeClr val="accent3">
                    <a:lumMod val="75000"/>
                  </a:schemeClr>
                </a:solidFill>
                <a:latin typeface="+mj-lt"/>
              </a:rPr>
              <a:t>of</a:t>
            </a:r>
            <a:r>
              <a:rPr lang="de-DE" sz="1400" b="1" dirty="0">
                <a:solidFill>
                  <a:schemeClr val="accent3">
                    <a:lumMod val="75000"/>
                  </a:schemeClr>
                </a:solidFill>
                <a:latin typeface="+mj-lt"/>
              </a:rPr>
              <a:t> Money, </a:t>
            </a:r>
            <a:r>
              <a:rPr lang="de-DE" sz="1400" b="1" dirty="0" err="1">
                <a:solidFill>
                  <a:schemeClr val="accent3">
                    <a:lumMod val="75000"/>
                  </a:schemeClr>
                </a:solidFill>
                <a:latin typeface="+mj-lt"/>
              </a:rPr>
              <a:t>Credit</a:t>
            </a:r>
            <a:r>
              <a:rPr lang="de-DE" sz="1400" b="1" dirty="0">
                <a:solidFill>
                  <a:schemeClr val="accent3">
                    <a:lumMod val="75000"/>
                  </a:schemeClr>
                </a:solidFill>
                <a:latin typeface="+mj-lt"/>
              </a:rPr>
              <a:t> &amp; Banking</a:t>
            </a:r>
          </a:p>
          <a:p>
            <a:pPr>
              <a:lnSpc>
                <a:spcPct val="150000"/>
              </a:lnSpc>
            </a:pPr>
            <a:r>
              <a:rPr lang="en-US" sz="1400" dirty="0">
                <a:solidFill>
                  <a:schemeClr val="accent3"/>
                </a:solidFill>
                <a:latin typeface="Calibri Light" panose="020F0302020204030204" pitchFamily="34" charset="0"/>
              </a:rPr>
              <a:t>Data and Code requested upon submission</a:t>
            </a:r>
          </a:p>
          <a:p>
            <a:pPr>
              <a:lnSpc>
                <a:spcPct val="150000"/>
              </a:lnSpc>
            </a:pPr>
            <a:endParaRPr lang="de-DE" sz="1400" dirty="0">
              <a:solidFill>
                <a:schemeClr val="accent3">
                  <a:lumMod val="75000"/>
                </a:schemeClr>
              </a:solidFill>
              <a:latin typeface="+mj-lt"/>
            </a:endParaRPr>
          </a:p>
        </p:txBody>
      </p:sp>
      <p:cxnSp>
        <p:nvCxnSpPr>
          <p:cNvPr id="7" name="Straight Arrow Connector 6">
            <a:extLst>
              <a:ext uri="{FF2B5EF4-FFF2-40B4-BE49-F238E27FC236}">
                <a16:creationId xmlns:a16="http://schemas.microsoft.com/office/drawing/2014/main" id="{E1AD5571-D673-FC4F-80BB-A3F4930A64EF}"/>
              </a:ext>
            </a:extLst>
          </p:cNvPr>
          <p:cNvCxnSpPr/>
          <p:nvPr/>
        </p:nvCxnSpPr>
        <p:spPr>
          <a:xfrm flipH="1">
            <a:off x="6937538" y="2370667"/>
            <a:ext cx="704483" cy="1794947"/>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97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latin typeface="Montserrat" panose="00000500000000000000" pitchFamily="50" charset="0"/>
              </a:rPr>
              <a:t>Increasing transparency in economics </a:t>
            </a:r>
            <a:r>
              <a:rPr lang="en-US" b="1" dirty="0" smtClean="0">
                <a:latin typeface="Montserrat" panose="00000500000000000000" pitchFamily="50" charset="0"/>
              </a:rPr>
              <a:t>journals</a:t>
            </a:r>
            <a:endParaRPr lang="en-US" dirty="0"/>
          </a:p>
        </p:txBody>
      </p:sp>
      <p:cxnSp>
        <p:nvCxnSpPr>
          <p:cNvPr id="3" name="Straight Arrow Connector 2">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Ellipse 28">
            <a:extLst>
              <a:ext uri="{FF2B5EF4-FFF2-40B4-BE49-F238E27FC236}">
                <a16:creationId xmlns:a16="http://schemas.microsoft.com/office/drawing/2014/main" id="{0EDCE4AC-A39A-3D43-88DC-E096FA3DFF94}"/>
              </a:ext>
            </a:extLst>
          </p:cNvPr>
          <p:cNvSpPr/>
          <p:nvPr/>
        </p:nvSpPr>
        <p:spPr>
          <a:xfrm>
            <a:off x="9606288" y="4165613"/>
            <a:ext cx="352103" cy="385347"/>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5" name="Shape 610">
            <a:extLst>
              <a:ext uri="{FF2B5EF4-FFF2-40B4-BE49-F238E27FC236}">
                <a16:creationId xmlns:a16="http://schemas.microsoft.com/office/drawing/2014/main" id="{64C100EA-9C27-7548-B86D-0684F066F06B}"/>
              </a:ext>
            </a:extLst>
          </p:cNvPr>
          <p:cNvSpPr/>
          <p:nvPr/>
        </p:nvSpPr>
        <p:spPr>
          <a:xfrm>
            <a:off x="8699230" y="4550960"/>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a:latin typeface="Montserrat" panose="00000500000000000000" pitchFamily="50" charset="0"/>
                <a:ea typeface="Roboto"/>
                <a:cs typeface="Roboto"/>
                <a:sym typeface="Roboto"/>
              </a:rPr>
              <a:t>2005</a:t>
            </a:r>
          </a:p>
        </p:txBody>
      </p:sp>
      <p:sp>
        <p:nvSpPr>
          <p:cNvPr id="6" name="Textfeld 29">
            <a:extLst>
              <a:ext uri="{FF2B5EF4-FFF2-40B4-BE49-F238E27FC236}">
                <a16:creationId xmlns:a16="http://schemas.microsoft.com/office/drawing/2014/main" id="{3F95F7AB-9018-B74C-889F-F1D58DD793C9}"/>
              </a:ext>
            </a:extLst>
          </p:cNvPr>
          <p:cNvSpPr txBox="1"/>
          <p:nvPr/>
        </p:nvSpPr>
        <p:spPr>
          <a:xfrm>
            <a:off x="6800483" y="2076296"/>
            <a:ext cx="2914825" cy="738664"/>
          </a:xfrm>
          <a:prstGeom prst="rect">
            <a:avLst/>
          </a:prstGeom>
          <a:noFill/>
        </p:spPr>
        <p:txBody>
          <a:bodyPr wrap="square" rtlCol="0">
            <a:spAutoFit/>
          </a:bodyPr>
          <a:lstStyle/>
          <a:p>
            <a:pPr>
              <a:lnSpc>
                <a:spcPct val="150000"/>
              </a:lnSpc>
            </a:pPr>
            <a:r>
              <a:rPr lang="de-DE" sz="1400" b="1" dirty="0">
                <a:solidFill>
                  <a:schemeClr val="accent3">
                    <a:lumMod val="75000"/>
                  </a:schemeClr>
                </a:solidFill>
                <a:latin typeface="+mj-lt"/>
              </a:rPr>
              <a:t>American </a:t>
            </a:r>
            <a:r>
              <a:rPr lang="de-DE" sz="1400" b="1" dirty="0" err="1">
                <a:solidFill>
                  <a:schemeClr val="accent3">
                    <a:lumMod val="75000"/>
                  </a:schemeClr>
                </a:solidFill>
                <a:latin typeface="+mj-lt"/>
              </a:rPr>
              <a:t>Economic</a:t>
            </a:r>
            <a:r>
              <a:rPr lang="de-DE" sz="1400" b="1" dirty="0">
                <a:solidFill>
                  <a:schemeClr val="accent3">
                    <a:lumMod val="75000"/>
                  </a:schemeClr>
                </a:solidFill>
                <a:latin typeface="+mj-lt"/>
              </a:rPr>
              <a:t> </a:t>
            </a:r>
            <a:r>
              <a:rPr lang="de-DE" sz="1400" b="1" dirty="0" err="1">
                <a:solidFill>
                  <a:schemeClr val="accent3">
                    <a:lumMod val="75000"/>
                  </a:schemeClr>
                </a:solidFill>
                <a:latin typeface="+mj-lt"/>
              </a:rPr>
              <a:t>Association</a:t>
            </a:r>
            <a:endParaRPr lang="de-DE" sz="1400" b="1" dirty="0">
              <a:solidFill>
                <a:schemeClr val="accent3">
                  <a:lumMod val="75000"/>
                </a:schemeClr>
              </a:solidFill>
              <a:latin typeface="+mj-lt"/>
            </a:endParaRPr>
          </a:p>
          <a:p>
            <a:pPr>
              <a:lnSpc>
                <a:spcPct val="150000"/>
              </a:lnSpc>
            </a:pPr>
            <a:r>
              <a:rPr lang="en-US" sz="1400" dirty="0">
                <a:solidFill>
                  <a:schemeClr val="accent3"/>
                </a:solidFill>
                <a:latin typeface="Calibri Light" panose="020F0302020204030204" pitchFamily="34" charset="0"/>
              </a:rPr>
              <a:t>Data and code availability policies</a:t>
            </a:r>
            <a:endParaRPr lang="de-DE" sz="1400" dirty="0">
              <a:solidFill>
                <a:schemeClr val="accent3">
                  <a:lumMod val="75000"/>
                </a:schemeClr>
              </a:solidFill>
              <a:latin typeface="+mj-lt"/>
            </a:endParaRPr>
          </a:p>
        </p:txBody>
      </p:sp>
      <p:cxnSp>
        <p:nvCxnSpPr>
          <p:cNvPr id="7" name="Straight Arrow Connector 6">
            <a:extLst>
              <a:ext uri="{FF2B5EF4-FFF2-40B4-BE49-F238E27FC236}">
                <a16:creationId xmlns:a16="http://schemas.microsoft.com/office/drawing/2014/main" id="{E1AD5571-D673-FC4F-80BB-A3F4930A64EF}"/>
              </a:ext>
            </a:extLst>
          </p:cNvPr>
          <p:cNvCxnSpPr>
            <a:cxnSpLocks/>
            <a:stCxn id="6" idx="2"/>
          </p:cNvCxnSpPr>
          <p:nvPr/>
        </p:nvCxnSpPr>
        <p:spPr>
          <a:xfrm>
            <a:off x="8257895" y="2735387"/>
            <a:ext cx="1348393" cy="1400472"/>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3"/>
          <p:cNvSpPr>
            <a:spLocks noGrp="1"/>
          </p:cNvSpPr>
          <p:nvPr>
            <p:ph idx="1"/>
          </p:nvPr>
        </p:nvSpPr>
        <p:spPr>
          <a:xfrm>
            <a:off x="838200" y="1825625"/>
            <a:ext cx="10515600" cy="4351338"/>
          </a:xfrm>
        </p:spPr>
        <p:txBody>
          <a:bodyPr/>
          <a:lstStyle/>
          <a:p>
            <a:endParaRPr lang="en-US"/>
          </a:p>
        </p:txBody>
      </p:sp>
    </p:spTree>
    <p:extLst>
      <p:ext uri="{BB962C8B-B14F-4D97-AF65-F5344CB8AC3E}">
        <p14:creationId xmlns:p14="http://schemas.microsoft.com/office/powerpoint/2010/main" val="2966353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Ellipse 28">
            <a:extLst>
              <a:ext uri="{FF2B5EF4-FFF2-40B4-BE49-F238E27FC236}">
                <a16:creationId xmlns:a16="http://schemas.microsoft.com/office/drawing/2014/main" id="{0EDCE4AC-A39A-3D43-88DC-E096FA3DFF94}"/>
              </a:ext>
            </a:extLst>
          </p:cNvPr>
          <p:cNvSpPr/>
          <p:nvPr/>
        </p:nvSpPr>
        <p:spPr>
          <a:xfrm>
            <a:off x="10230756" y="4150735"/>
            <a:ext cx="352103" cy="385347"/>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6" name="Shape 610">
            <a:extLst>
              <a:ext uri="{FF2B5EF4-FFF2-40B4-BE49-F238E27FC236}">
                <a16:creationId xmlns:a16="http://schemas.microsoft.com/office/drawing/2014/main" id="{64C100EA-9C27-7548-B86D-0684F066F06B}"/>
              </a:ext>
            </a:extLst>
          </p:cNvPr>
          <p:cNvSpPr/>
          <p:nvPr/>
        </p:nvSpPr>
        <p:spPr>
          <a:xfrm>
            <a:off x="9397141" y="4580026"/>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en-US" sz="1501" b="1" dirty="0" smtClean="0">
                <a:latin typeface="Montserrat" panose="00000500000000000000" pitchFamily="50" charset="0"/>
                <a:ea typeface="Roboto"/>
                <a:cs typeface="Roboto"/>
                <a:sym typeface="Roboto"/>
              </a:rPr>
              <a:t>2014</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3F95F7AB-9018-B74C-889F-F1D58DD793C9}"/>
              </a:ext>
            </a:extLst>
          </p:cNvPr>
          <p:cNvSpPr txBox="1"/>
          <p:nvPr/>
        </p:nvSpPr>
        <p:spPr>
          <a:xfrm>
            <a:off x="7424951" y="2061418"/>
            <a:ext cx="2914825" cy="1384995"/>
          </a:xfrm>
          <a:prstGeom prst="rect">
            <a:avLst/>
          </a:prstGeom>
          <a:noFill/>
        </p:spPr>
        <p:txBody>
          <a:bodyPr wrap="square" rtlCol="0">
            <a:spAutoFit/>
          </a:bodyPr>
          <a:lstStyle/>
          <a:p>
            <a:pPr>
              <a:lnSpc>
                <a:spcPct val="150000"/>
              </a:lnSpc>
            </a:pPr>
            <a:r>
              <a:rPr lang="en-US" sz="1400" b="1" dirty="0" smtClean="0">
                <a:latin typeface="+mj-lt"/>
              </a:rPr>
              <a:t>Promoting Transparency in Social Sciences</a:t>
            </a:r>
            <a:r>
              <a:rPr lang="en-US" sz="1400" b="1" dirty="0" smtClean="0">
                <a:solidFill>
                  <a:schemeClr val="accent3">
                    <a:lumMod val="75000"/>
                  </a:schemeClr>
                </a:solidFill>
                <a:latin typeface="+mj-lt"/>
              </a:rPr>
              <a:t/>
            </a:r>
            <a:br>
              <a:rPr lang="en-US" sz="1400" b="1" dirty="0" smtClean="0">
                <a:solidFill>
                  <a:schemeClr val="accent3">
                    <a:lumMod val="75000"/>
                  </a:schemeClr>
                </a:solidFill>
                <a:latin typeface="+mj-lt"/>
              </a:rPr>
            </a:br>
            <a:r>
              <a:rPr lang="en-US" sz="1400" b="1" dirty="0" smtClean="0">
                <a:solidFill>
                  <a:schemeClr val="accent3">
                    <a:lumMod val="75000"/>
                  </a:schemeClr>
                </a:solidFill>
                <a:latin typeface="+mj-lt"/>
              </a:rPr>
              <a:t>Miguel et al (Science) 10.1126/science.1245317</a:t>
            </a:r>
            <a:endParaRPr lang="de-DE" sz="1400" dirty="0">
              <a:solidFill>
                <a:schemeClr val="accent3">
                  <a:lumMod val="75000"/>
                </a:schemeClr>
              </a:solidFill>
              <a:latin typeface="+mj-lt"/>
            </a:endParaRPr>
          </a:p>
        </p:txBody>
      </p:sp>
      <p:cxnSp>
        <p:nvCxnSpPr>
          <p:cNvPr id="3" name="Straight Arrow Connector 2">
            <a:extLst>
              <a:ext uri="{FF2B5EF4-FFF2-40B4-BE49-F238E27FC236}">
                <a16:creationId xmlns:a16="http://schemas.microsoft.com/office/drawing/2014/main" id="{E1AD5571-D673-FC4F-80BB-A3F4930A64EF}"/>
              </a:ext>
            </a:extLst>
          </p:cNvPr>
          <p:cNvCxnSpPr>
            <a:cxnSpLocks/>
            <a:stCxn id="7" idx="2"/>
          </p:cNvCxnSpPr>
          <p:nvPr/>
        </p:nvCxnSpPr>
        <p:spPr>
          <a:xfrm>
            <a:off x="8882363" y="2720509"/>
            <a:ext cx="1348393" cy="1400472"/>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b="1" dirty="0">
                <a:latin typeface="Montserrat" panose="00000500000000000000" pitchFamily="50" charset="0"/>
              </a:rPr>
              <a:t>Increasing transparency in economics </a:t>
            </a:r>
            <a:r>
              <a:rPr lang="en-US" b="1" dirty="0" smtClean="0">
                <a:latin typeface="Montserrat" panose="00000500000000000000" pitchFamily="50" charset="0"/>
              </a:rPr>
              <a:t>journals</a:t>
            </a:r>
            <a:endParaRPr lang="en-US" dirty="0"/>
          </a:p>
        </p:txBody>
      </p:sp>
      <p:sp>
        <p:nvSpPr>
          <p:cNvPr id="8" name="TextBox 7"/>
          <p:cNvSpPr txBox="1"/>
          <p:nvPr/>
        </p:nvSpPr>
        <p:spPr>
          <a:xfrm>
            <a:off x="2274849" y="4980117"/>
            <a:ext cx="6802244" cy="923330"/>
          </a:xfrm>
          <a:prstGeom prst="rect">
            <a:avLst/>
          </a:prstGeom>
          <a:noFill/>
        </p:spPr>
        <p:txBody>
          <a:bodyPr wrap="square" rtlCol="0">
            <a:spAutoFit/>
          </a:bodyPr>
          <a:lstStyle/>
          <a:p>
            <a:pPr marL="285750" indent="-285750">
              <a:buFontTx/>
              <a:buChar char="-"/>
            </a:pPr>
            <a:r>
              <a:rPr lang="en-US" dirty="0" smtClean="0"/>
              <a:t>Greater transparency</a:t>
            </a:r>
          </a:p>
          <a:p>
            <a:pPr marL="285750" indent="-285750">
              <a:buFontTx/>
              <a:buChar char="-"/>
            </a:pPr>
            <a:r>
              <a:rPr lang="en-US" dirty="0" smtClean="0"/>
              <a:t>Registration and pre-analysis plans</a:t>
            </a:r>
          </a:p>
          <a:p>
            <a:pPr marL="285750" indent="-285750">
              <a:buFontTx/>
              <a:buChar char="-"/>
            </a:pPr>
            <a:r>
              <a:rPr lang="en-US" dirty="0" smtClean="0"/>
              <a:t>Open data and materials</a:t>
            </a:r>
            <a:endParaRPr lang="en-US" dirty="0"/>
          </a:p>
        </p:txBody>
      </p:sp>
    </p:spTree>
    <p:extLst>
      <p:ext uri="{BB962C8B-B14F-4D97-AF65-F5344CB8AC3E}">
        <p14:creationId xmlns:p14="http://schemas.microsoft.com/office/powerpoint/2010/main" val="28765219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latin typeface="Montserrat" panose="00000500000000000000" pitchFamily="50" charset="0"/>
              </a:rPr>
              <a:t>Increasing transparency in economics </a:t>
            </a:r>
            <a:r>
              <a:rPr lang="en-US" b="1" dirty="0" smtClean="0">
                <a:latin typeface="Montserrat" panose="00000500000000000000" pitchFamily="50" charset="0"/>
              </a:rPr>
              <a:t>journals</a:t>
            </a:r>
            <a:endParaRPr lang="en-US" dirty="0"/>
          </a:p>
        </p:txBody>
      </p:sp>
      <p:cxnSp>
        <p:nvCxnSpPr>
          <p:cNvPr id="3" name="Straight Arrow Connector 2">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Ellipse 28">
            <a:extLst>
              <a:ext uri="{FF2B5EF4-FFF2-40B4-BE49-F238E27FC236}">
                <a16:creationId xmlns:a16="http://schemas.microsoft.com/office/drawing/2014/main" id="{0EDCE4AC-A39A-3D43-88DC-E096FA3DFF94}"/>
              </a:ext>
            </a:extLst>
          </p:cNvPr>
          <p:cNvSpPr/>
          <p:nvPr/>
        </p:nvSpPr>
        <p:spPr>
          <a:xfrm>
            <a:off x="10834198" y="4165613"/>
            <a:ext cx="352103" cy="385347"/>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5" name="Textfeld 29">
            <a:extLst>
              <a:ext uri="{FF2B5EF4-FFF2-40B4-BE49-F238E27FC236}">
                <a16:creationId xmlns:a16="http://schemas.microsoft.com/office/drawing/2014/main" id="{3F95F7AB-9018-B74C-889F-F1D58DD793C9}"/>
              </a:ext>
            </a:extLst>
          </p:cNvPr>
          <p:cNvSpPr txBox="1"/>
          <p:nvPr/>
        </p:nvSpPr>
        <p:spPr>
          <a:xfrm>
            <a:off x="8028393" y="2076296"/>
            <a:ext cx="2914825" cy="738664"/>
          </a:xfrm>
          <a:prstGeom prst="rect">
            <a:avLst/>
          </a:prstGeom>
          <a:noFill/>
        </p:spPr>
        <p:txBody>
          <a:bodyPr wrap="square" rtlCol="0">
            <a:spAutoFit/>
          </a:bodyPr>
          <a:lstStyle/>
          <a:p>
            <a:pPr>
              <a:lnSpc>
                <a:spcPct val="150000"/>
              </a:lnSpc>
            </a:pPr>
            <a:r>
              <a:rPr lang="de-DE" sz="1400" b="1" dirty="0">
                <a:solidFill>
                  <a:schemeClr val="accent3">
                    <a:lumMod val="75000"/>
                  </a:schemeClr>
                </a:solidFill>
                <a:latin typeface="+mj-lt"/>
              </a:rPr>
              <a:t>Quarterly Journal </a:t>
            </a:r>
            <a:r>
              <a:rPr lang="de-DE" sz="1400" b="1" dirty="0" err="1">
                <a:solidFill>
                  <a:schemeClr val="accent3">
                    <a:lumMod val="75000"/>
                  </a:schemeClr>
                </a:solidFill>
                <a:latin typeface="+mj-lt"/>
              </a:rPr>
              <a:t>of</a:t>
            </a:r>
            <a:r>
              <a:rPr lang="de-DE" sz="1400" b="1" dirty="0">
                <a:solidFill>
                  <a:schemeClr val="accent3">
                    <a:lumMod val="75000"/>
                  </a:schemeClr>
                </a:solidFill>
                <a:latin typeface="+mj-lt"/>
              </a:rPr>
              <a:t> Economics</a:t>
            </a:r>
          </a:p>
          <a:p>
            <a:pPr>
              <a:lnSpc>
                <a:spcPct val="150000"/>
              </a:lnSpc>
            </a:pPr>
            <a:r>
              <a:rPr lang="en-US" sz="1400" dirty="0">
                <a:solidFill>
                  <a:schemeClr val="accent3"/>
                </a:solidFill>
                <a:latin typeface="Calibri Light" panose="020F0302020204030204" pitchFamily="34" charset="0"/>
              </a:rPr>
              <a:t>Data and code availability policies</a:t>
            </a:r>
            <a:endParaRPr lang="de-DE" sz="1400" dirty="0">
              <a:solidFill>
                <a:schemeClr val="accent3">
                  <a:lumMod val="75000"/>
                </a:schemeClr>
              </a:solidFill>
              <a:latin typeface="+mj-lt"/>
            </a:endParaRPr>
          </a:p>
        </p:txBody>
      </p:sp>
      <p:cxnSp>
        <p:nvCxnSpPr>
          <p:cNvPr id="6" name="Straight Arrow Connector 5">
            <a:extLst>
              <a:ext uri="{FF2B5EF4-FFF2-40B4-BE49-F238E27FC236}">
                <a16:creationId xmlns:a16="http://schemas.microsoft.com/office/drawing/2014/main" id="{E1AD5571-D673-FC4F-80BB-A3F4930A64EF}"/>
              </a:ext>
            </a:extLst>
          </p:cNvPr>
          <p:cNvCxnSpPr>
            <a:cxnSpLocks/>
            <a:stCxn id="5" idx="2"/>
          </p:cNvCxnSpPr>
          <p:nvPr/>
        </p:nvCxnSpPr>
        <p:spPr>
          <a:xfrm>
            <a:off x="9485805" y="2735387"/>
            <a:ext cx="1348393" cy="1400472"/>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3409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t>
            </a:r>
            <a:r>
              <a:rPr lang="en-US" dirty="0" smtClean="0"/>
              <a:t>xplicit replication remains rare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452058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b="1" dirty="0">
                <a:latin typeface="Montserrat" panose="00000500000000000000" pitchFamily="50" charset="0"/>
              </a:rPr>
              <a:t>How common is replication in economics?</a:t>
            </a:r>
            <a:endParaRPr lang="de-DE" b="1" dirty="0">
              <a:latin typeface="Montserrat" panose="00000500000000000000" pitchFamily="50" charset="0"/>
            </a:endParaRPr>
          </a:p>
        </p:txBody>
      </p:sp>
      <p:sp>
        <p:nvSpPr>
          <p:cNvPr id="3" name="Textfeld 32">
            <a:extLst>
              <a:ext uri="{FF2B5EF4-FFF2-40B4-BE49-F238E27FC236}">
                <a16:creationId xmlns:a16="http://schemas.microsoft.com/office/drawing/2014/main" id="{EDD75478-727A-4043-9CC5-8410AB376AAE}"/>
              </a:ext>
            </a:extLst>
          </p:cNvPr>
          <p:cNvSpPr txBox="1"/>
          <p:nvPr/>
        </p:nvSpPr>
        <p:spPr>
          <a:xfrm>
            <a:off x="1244695" y="2974786"/>
            <a:ext cx="9702610" cy="193899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2000" b="1" dirty="0">
                <a:solidFill>
                  <a:schemeClr val="accent2">
                    <a:lumMod val="60000"/>
                    <a:lumOff val="40000"/>
                  </a:schemeClr>
                </a:solidFill>
                <a:latin typeface="Calibri Light" panose="020F0302020204030204" pitchFamily="34" charset="0"/>
              </a:rPr>
              <a:t>0.1% </a:t>
            </a:r>
            <a:r>
              <a:rPr lang="en-US" sz="2000" dirty="0">
                <a:solidFill>
                  <a:schemeClr val="accent3">
                    <a:lumMod val="75000"/>
                  </a:schemeClr>
                </a:solidFill>
                <a:latin typeface="Calibri Light" panose="020F0302020204030204" pitchFamily="34" charset="0"/>
              </a:rPr>
              <a:t>of 126,505 “top 50” published articles 1974-2014 </a:t>
            </a:r>
            <a:r>
              <a:rPr lang="en-US" sz="2000" dirty="0" smtClean="0">
                <a:solidFill>
                  <a:schemeClr val="accent3">
                    <a:lumMod val="75000"/>
                  </a:schemeClr>
                </a:solidFill>
                <a:latin typeface="Calibri Light" panose="020F0302020204030204" pitchFamily="34" charset="0"/>
              </a:rPr>
              <a:t>are replications </a:t>
            </a:r>
            <a:br>
              <a:rPr lang="en-US" sz="2000" dirty="0" smtClean="0">
                <a:solidFill>
                  <a:schemeClr val="accent3">
                    <a:lumMod val="75000"/>
                  </a:schemeClr>
                </a:solidFill>
                <a:latin typeface="Calibri Light" panose="020F0302020204030204" pitchFamily="34" charset="0"/>
              </a:rPr>
            </a:br>
            <a:r>
              <a:rPr lang="en-US" sz="2000" dirty="0" smtClean="0">
                <a:solidFill>
                  <a:schemeClr val="accent3">
                    <a:lumMod val="75000"/>
                  </a:schemeClr>
                </a:solidFill>
                <a:latin typeface="Calibri Light" panose="020F0302020204030204" pitchFamily="34" charset="0"/>
              </a:rPr>
              <a:t>	</a:t>
            </a:r>
            <a:r>
              <a:rPr lang="en-US" sz="2000" dirty="0" smtClean="0">
                <a:solidFill>
                  <a:schemeClr val="accent3"/>
                </a:solidFill>
                <a:latin typeface="Calibri Light" panose="020F0302020204030204" pitchFamily="34" charset="0"/>
              </a:rPr>
              <a:t>– </a:t>
            </a:r>
            <a:r>
              <a:rPr lang="en-US" sz="2000" dirty="0">
                <a:solidFill>
                  <a:schemeClr val="accent3"/>
                </a:solidFill>
                <a:latin typeface="Calibri Light" panose="020F0302020204030204" pitchFamily="34" charset="0"/>
              </a:rPr>
              <a:t>Mueller-Langer et al. (2018)</a:t>
            </a:r>
            <a:endParaRPr lang="de-DE" sz="2000" dirty="0">
              <a:solidFill>
                <a:schemeClr val="accent3"/>
              </a:solidFill>
              <a:latin typeface="Calibri Light" panose="020F0302020204030204" pitchFamily="34" charset="0"/>
            </a:endParaRPr>
          </a:p>
          <a:p>
            <a:pPr marL="171450" indent="-171450">
              <a:lnSpc>
                <a:spcPct val="150000"/>
              </a:lnSpc>
              <a:buFont typeface="Arial" panose="020B0604020202020204" pitchFamily="34" charset="0"/>
              <a:buChar char="•"/>
            </a:pPr>
            <a:r>
              <a:rPr lang="en-US" sz="2000" b="1" dirty="0">
                <a:solidFill>
                  <a:schemeClr val="accent2">
                    <a:lumMod val="60000"/>
                    <a:lumOff val="40000"/>
                  </a:schemeClr>
                </a:solidFill>
                <a:latin typeface="Calibri Light" panose="020F0302020204030204" pitchFamily="34" charset="0"/>
              </a:rPr>
              <a:t>6.2% </a:t>
            </a:r>
            <a:r>
              <a:rPr lang="en-US" sz="2000" dirty="0">
                <a:solidFill>
                  <a:schemeClr val="accent3">
                    <a:lumMod val="75000"/>
                  </a:schemeClr>
                </a:solidFill>
                <a:latin typeface="Calibri Light" panose="020F0302020204030204" pitchFamily="34" charset="0"/>
              </a:rPr>
              <a:t>of 1,138 “top 10” </a:t>
            </a:r>
            <a:r>
              <a:rPr lang="en-US" sz="2000" dirty="0" smtClean="0">
                <a:solidFill>
                  <a:schemeClr val="accent3">
                    <a:lumMod val="75000"/>
                  </a:schemeClr>
                </a:solidFill>
                <a:latin typeface="Calibri Light" panose="020F0302020204030204" pitchFamily="34" charset="0"/>
              </a:rPr>
              <a:t>development </a:t>
            </a:r>
            <a:r>
              <a:rPr lang="en-US" sz="2000" dirty="0">
                <a:solidFill>
                  <a:schemeClr val="accent3">
                    <a:lumMod val="75000"/>
                  </a:schemeClr>
                </a:solidFill>
                <a:latin typeface="Calibri Light" panose="020F0302020204030204" pitchFamily="34" charset="0"/>
              </a:rPr>
              <a:t>articles 2000-2015 </a:t>
            </a:r>
            <a:r>
              <a:rPr lang="en-US" sz="2000" dirty="0" smtClean="0">
                <a:solidFill>
                  <a:schemeClr val="accent3">
                    <a:lumMod val="75000"/>
                  </a:schemeClr>
                </a:solidFill>
                <a:latin typeface="Calibri Light" panose="020F0302020204030204" pitchFamily="34" charset="0"/>
              </a:rPr>
              <a:t>were subjects of replications </a:t>
            </a:r>
            <a:br>
              <a:rPr lang="en-US" sz="2000" dirty="0" smtClean="0">
                <a:solidFill>
                  <a:schemeClr val="accent3">
                    <a:lumMod val="75000"/>
                  </a:schemeClr>
                </a:solidFill>
                <a:latin typeface="Calibri Light" panose="020F0302020204030204" pitchFamily="34" charset="0"/>
              </a:rPr>
            </a:br>
            <a:r>
              <a:rPr lang="en-US" sz="2000" dirty="0" smtClean="0">
                <a:solidFill>
                  <a:schemeClr val="accent3">
                    <a:lumMod val="75000"/>
                  </a:schemeClr>
                </a:solidFill>
                <a:latin typeface="Calibri Light" panose="020F0302020204030204" pitchFamily="34" charset="0"/>
              </a:rPr>
              <a:t>	</a:t>
            </a:r>
            <a:r>
              <a:rPr lang="en-US" sz="2000" dirty="0" smtClean="0">
                <a:solidFill>
                  <a:schemeClr val="accent3"/>
                </a:solidFill>
                <a:latin typeface="Calibri Light" panose="020F0302020204030204" pitchFamily="34" charset="0"/>
              </a:rPr>
              <a:t>- </a:t>
            </a:r>
            <a:r>
              <a:rPr lang="en-US" sz="2000" dirty="0" err="1">
                <a:solidFill>
                  <a:schemeClr val="accent3"/>
                </a:solidFill>
                <a:latin typeface="Calibri Light" panose="020F0302020204030204" pitchFamily="34" charset="0"/>
              </a:rPr>
              <a:t>Sukhtankar</a:t>
            </a:r>
            <a:r>
              <a:rPr lang="en-US" sz="2000" dirty="0">
                <a:solidFill>
                  <a:schemeClr val="accent3"/>
                </a:solidFill>
                <a:latin typeface="Calibri Light" panose="020F0302020204030204" pitchFamily="34" charset="0"/>
              </a:rPr>
              <a:t> (2017</a:t>
            </a:r>
            <a:r>
              <a:rPr lang="en-US" sz="2000" dirty="0" smtClean="0">
                <a:solidFill>
                  <a:schemeClr val="accent3"/>
                </a:solidFill>
                <a:latin typeface="Calibri Light" panose="020F0302020204030204" pitchFamily="34" charset="0"/>
              </a:rPr>
              <a:t>)</a:t>
            </a:r>
            <a:endParaRPr lang="en-US" sz="2000" dirty="0" smtClean="0">
              <a:solidFill>
                <a:schemeClr val="accent3"/>
              </a:solidFill>
              <a:latin typeface="Calibri Light" panose="020F0302020204030204" pitchFamily="34" charset="0"/>
            </a:endParaRPr>
          </a:p>
        </p:txBody>
      </p:sp>
    </p:spTree>
    <p:extLst>
      <p:ext uri="{BB962C8B-B14F-4D97-AF65-F5344CB8AC3E}">
        <p14:creationId xmlns:p14="http://schemas.microsoft.com/office/powerpoint/2010/main" val="20895321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F77-B33B-4667-A163-72B3F390A68B}"/>
              </a:ext>
            </a:extLst>
          </p:cNvPr>
          <p:cNvSpPr>
            <a:spLocks noGrp="1"/>
          </p:cNvSpPr>
          <p:nvPr>
            <p:ph type="title"/>
          </p:nvPr>
        </p:nvSpPr>
        <p:spPr/>
        <p:txBody>
          <a:bodyPr>
            <a:normAutofit/>
          </a:bodyPr>
          <a:lstStyle/>
          <a:p>
            <a:r>
              <a:rPr lang="en-US" sz="3600" b="1" dirty="0">
                <a:latin typeface="Montserrat" panose="00000500000000000000"/>
              </a:rPr>
              <a:t>Replications and Reproducibility Checks Remain Rare</a:t>
            </a:r>
          </a:p>
        </p:txBody>
      </p:sp>
      <p:sp>
        <p:nvSpPr>
          <p:cNvPr id="3" name="Content Placeholder 2">
            <a:extLst>
              <a:ext uri="{FF2B5EF4-FFF2-40B4-BE49-F238E27FC236}">
                <a16:creationId xmlns:a16="http://schemas.microsoft.com/office/drawing/2014/main" id="{18D4A60E-1145-4E69-B810-1F8A726777AA}"/>
              </a:ext>
            </a:extLst>
          </p:cNvPr>
          <p:cNvSpPr>
            <a:spLocks noGrp="1"/>
          </p:cNvSpPr>
          <p:nvPr>
            <p:ph idx="1"/>
          </p:nvPr>
        </p:nvSpPr>
        <p:spPr/>
        <p:txBody>
          <a:bodyPr/>
          <a:lstStyle/>
          <a:p>
            <a:r>
              <a:rPr lang="en-US" dirty="0"/>
              <a:t>No significant replication journal</a:t>
            </a:r>
          </a:p>
          <a:p>
            <a:r>
              <a:rPr lang="en-US" dirty="0" err="1"/>
              <a:t>ReplicationWiki</a:t>
            </a:r>
            <a:r>
              <a:rPr lang="en-US" dirty="0"/>
              <a:t> identifies </a:t>
            </a:r>
            <a:r>
              <a:rPr lang="en-US" sz="3600" b="1" dirty="0">
                <a:solidFill>
                  <a:schemeClr val="accent5">
                    <a:lumMod val="75000"/>
                  </a:schemeClr>
                </a:solidFill>
              </a:rPr>
              <a:t>44</a:t>
            </a:r>
            <a:r>
              <a:rPr lang="en-US" dirty="0"/>
              <a:t> “Comments” in the AER as “replications” of some sort, out of </a:t>
            </a:r>
            <a:r>
              <a:rPr lang="en-US" sz="3600" b="1" dirty="0">
                <a:solidFill>
                  <a:schemeClr val="accent6">
                    <a:lumMod val="75000"/>
                  </a:schemeClr>
                </a:solidFill>
              </a:rPr>
              <a:t>~200*13 = 2600</a:t>
            </a:r>
            <a:r>
              <a:rPr lang="en-US" dirty="0"/>
              <a:t> articles (2004-2016) = </a:t>
            </a:r>
            <a:r>
              <a:rPr lang="en-US" sz="3600" b="1" dirty="0">
                <a:solidFill>
                  <a:srgbClr val="C00000"/>
                </a:solidFill>
              </a:rPr>
              <a:t>1.7%</a:t>
            </a:r>
            <a:endParaRPr lang="en-US" b="1" dirty="0">
              <a:solidFill>
                <a:srgbClr val="C00000"/>
              </a:solidFill>
            </a:endParaRPr>
          </a:p>
        </p:txBody>
      </p:sp>
    </p:spTree>
    <p:extLst>
      <p:ext uri="{BB962C8B-B14F-4D97-AF65-F5344CB8AC3E}">
        <p14:creationId xmlns:p14="http://schemas.microsoft.com/office/powerpoint/2010/main" val="41039438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t>
            </a:r>
            <a:r>
              <a:rPr lang="en-US" dirty="0" smtClean="0"/>
              <a:t>xplicit replication remains rare </a:t>
            </a:r>
            <a:endParaRPr lang="en-US" dirty="0"/>
          </a:p>
        </p:txBody>
      </p:sp>
      <p:sp>
        <p:nvSpPr>
          <p:cNvPr id="5" name="Text Placeholder 4"/>
          <p:cNvSpPr>
            <a:spLocks noGrp="1"/>
          </p:cNvSpPr>
          <p:nvPr>
            <p:ph type="body" idx="1"/>
          </p:nvPr>
        </p:nvSpPr>
        <p:spPr/>
        <p:txBody>
          <a:bodyPr>
            <a:normAutofit/>
          </a:bodyPr>
          <a:lstStyle/>
          <a:p>
            <a:pPr algn="r"/>
            <a:r>
              <a:rPr lang="en-US" sz="7200" dirty="0" smtClean="0">
                <a:solidFill>
                  <a:schemeClr val="accent5">
                    <a:lumMod val="75000"/>
                  </a:schemeClr>
                </a:solidFill>
              </a:rPr>
              <a:t>Or are they?</a:t>
            </a:r>
            <a:endParaRPr lang="en-US" sz="7200" dirty="0">
              <a:solidFill>
                <a:schemeClr val="accent5">
                  <a:lumMod val="75000"/>
                </a:schemeClr>
              </a:solidFill>
            </a:endParaRPr>
          </a:p>
        </p:txBody>
      </p:sp>
    </p:spTree>
    <p:extLst>
      <p:ext uri="{BB962C8B-B14F-4D97-AF65-F5344CB8AC3E}">
        <p14:creationId xmlns:p14="http://schemas.microsoft.com/office/powerpoint/2010/main" val="17279703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D63A-7753-4BC6-9F78-569118AD0015}"/>
              </a:ext>
            </a:extLst>
          </p:cNvPr>
          <p:cNvSpPr>
            <a:spLocks noGrp="1"/>
          </p:cNvSpPr>
          <p:nvPr>
            <p:ph type="title"/>
          </p:nvPr>
        </p:nvSpPr>
        <p:spPr/>
        <p:txBody>
          <a:bodyPr/>
          <a:lstStyle/>
          <a:p>
            <a:r>
              <a:rPr lang="en-US" dirty="0">
                <a:latin typeface="Montserrat" panose="00000500000000000000"/>
              </a:rPr>
              <a:t>“Dark Web” of Replications</a:t>
            </a:r>
          </a:p>
        </p:txBody>
      </p:sp>
      <p:sp>
        <p:nvSpPr>
          <p:cNvPr id="3" name="Content Placeholder 2">
            <a:extLst>
              <a:ext uri="{FF2B5EF4-FFF2-40B4-BE49-F238E27FC236}">
                <a16:creationId xmlns:a16="http://schemas.microsoft.com/office/drawing/2014/main" id="{7AB5CF9E-3779-48C9-89D8-A2F981A0FFBA}"/>
              </a:ext>
            </a:extLst>
          </p:cNvPr>
          <p:cNvSpPr>
            <a:spLocks noGrp="1"/>
          </p:cNvSpPr>
          <p:nvPr>
            <p:ph idx="1"/>
          </p:nvPr>
        </p:nvSpPr>
        <p:spPr/>
        <p:txBody>
          <a:bodyPr/>
          <a:lstStyle/>
          <a:p>
            <a:r>
              <a:rPr lang="en-US" dirty="0"/>
              <a:t>Personal communication: lots of micro, labor, macro Ph.D. classes have students run (successful) replications</a:t>
            </a:r>
          </a:p>
          <a:p>
            <a:r>
              <a:rPr lang="en-US" dirty="0" err="1" smtClean="0"/>
              <a:t>Hamermesh</a:t>
            </a:r>
            <a:r>
              <a:rPr lang="en-US" dirty="0" smtClean="0"/>
              <a:t> (2007): </a:t>
            </a:r>
            <a:r>
              <a:rPr lang="en-US" dirty="0"/>
              <a:t>papers that do not replicate do not get cited (… over time)</a:t>
            </a:r>
          </a:p>
          <a:p>
            <a:r>
              <a:rPr lang="en-US" dirty="0"/>
              <a:t>Projects (…) to provide replications (in the broad sense) by “swapping country” </a:t>
            </a:r>
          </a:p>
          <a:p>
            <a:pPr marL="0" indent="0" algn="ctr">
              <a:buNone/>
            </a:pPr>
            <a:r>
              <a:rPr lang="en-US" i="1" dirty="0"/>
              <a:t>(Do the results of Paper A </a:t>
            </a:r>
            <a:br>
              <a:rPr lang="en-US" i="1" dirty="0"/>
            </a:br>
            <a:r>
              <a:rPr lang="en-US" i="1" dirty="0"/>
              <a:t>– run on data from country B – </a:t>
            </a:r>
            <a:br>
              <a:rPr lang="en-US" i="1" dirty="0"/>
            </a:br>
            <a:r>
              <a:rPr lang="en-US" i="1" dirty="0"/>
              <a:t>work in country C)</a:t>
            </a:r>
          </a:p>
        </p:txBody>
      </p:sp>
    </p:spTree>
    <p:extLst>
      <p:ext uri="{BB962C8B-B14F-4D97-AF65-F5344CB8AC3E}">
        <p14:creationId xmlns:p14="http://schemas.microsoft.com/office/powerpoint/2010/main" val="20666616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ontserrat" panose="00000500000000000000"/>
              </a:rPr>
              <a:t>Explicit Replications and Reproduction Attempts</a:t>
            </a:r>
            <a:endParaRPr lang="en-US" dirty="0"/>
          </a:p>
        </p:txBody>
      </p:sp>
      <p:sp>
        <p:nvSpPr>
          <p:cNvPr id="5" name="Content Placeholder 4"/>
          <p:cNvSpPr>
            <a:spLocks noGrp="1"/>
          </p:cNvSpPr>
          <p:nvPr>
            <p:ph idx="1"/>
          </p:nvPr>
        </p:nvSpPr>
        <p:spPr>
          <a:xfrm>
            <a:off x="2103120" y="1910291"/>
            <a:ext cx="8686800" cy="4351338"/>
          </a:xfrm>
        </p:spPr>
        <p:txBody>
          <a:bodyPr>
            <a:normAutofit/>
          </a:bodyPr>
          <a:lstStyle/>
          <a:p>
            <a:r>
              <a:rPr lang="en-US" sz="3600" dirty="0" smtClean="0"/>
              <a:t>Vary in how they assess the exercise</a:t>
            </a:r>
          </a:p>
          <a:p>
            <a:pPr lvl="1"/>
            <a:r>
              <a:rPr lang="en-US" sz="3200" dirty="0" smtClean="0"/>
              <a:t>Replication or Reproducibility</a:t>
            </a:r>
          </a:p>
          <a:p>
            <a:pPr lvl="1"/>
            <a:r>
              <a:rPr lang="en-US" sz="3200" dirty="0" smtClean="0"/>
              <a:t>Denominator: Data available, or all articles?</a:t>
            </a:r>
            <a:br>
              <a:rPr lang="en-US" sz="3200" dirty="0" smtClean="0"/>
            </a:br>
            <a:r>
              <a:rPr lang="en-US" sz="3200" i="1" dirty="0" smtClean="0">
                <a:solidFill>
                  <a:schemeClr val="bg2">
                    <a:lumMod val="75000"/>
                  </a:schemeClr>
                </a:solidFill>
              </a:rPr>
              <a:t>	Prevalence of restricted-access data!</a:t>
            </a:r>
            <a:endParaRPr lang="en-US" sz="2800" i="1" dirty="0" smtClean="0">
              <a:solidFill>
                <a:schemeClr val="bg2">
                  <a:lumMod val="75000"/>
                </a:schemeClr>
              </a:solidFill>
            </a:endParaRPr>
          </a:p>
          <a:p>
            <a:pPr lvl="1"/>
            <a:r>
              <a:rPr lang="en-US" sz="3200" dirty="0" smtClean="0"/>
              <a:t>Numerator: Partial or full reproduction/ replication?</a:t>
            </a:r>
            <a:br>
              <a:rPr lang="en-US" sz="3200" dirty="0" smtClean="0"/>
            </a:br>
            <a:r>
              <a:rPr lang="en-US" sz="3200" i="1" dirty="0" smtClean="0">
                <a:solidFill>
                  <a:schemeClr val="bg2">
                    <a:lumMod val="75000"/>
                  </a:schemeClr>
                </a:solidFill>
              </a:rPr>
              <a:t>	Who makes the assessment? How?</a:t>
            </a:r>
          </a:p>
          <a:p>
            <a:pPr lvl="1"/>
            <a:r>
              <a:rPr lang="en-US" sz="3200" dirty="0" smtClean="0"/>
              <a:t>Quantity/ domain</a:t>
            </a:r>
            <a:endParaRPr lang="en-US" sz="3200" dirty="0"/>
          </a:p>
        </p:txBody>
      </p:sp>
    </p:spTree>
    <p:extLst>
      <p:ext uri="{BB962C8B-B14F-4D97-AF65-F5344CB8AC3E}">
        <p14:creationId xmlns:p14="http://schemas.microsoft.com/office/powerpoint/2010/main" val="132220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AF2F-3301-4F71-8A38-38492401B08B}"/>
              </a:ext>
            </a:extLst>
          </p:cNvPr>
          <p:cNvSpPr>
            <a:spLocks noGrp="1"/>
          </p:cNvSpPr>
          <p:nvPr>
            <p:ph type="title"/>
          </p:nvPr>
        </p:nvSpPr>
        <p:spPr/>
        <p:txBody>
          <a:bodyPr/>
          <a:lstStyle/>
          <a:p>
            <a:r>
              <a:rPr lang="en-US" dirty="0"/>
              <a:t>Citing data sources</a:t>
            </a:r>
          </a:p>
        </p:txBody>
      </p:sp>
      <p:sp>
        <p:nvSpPr>
          <p:cNvPr id="3" name="Content Placeholder 2">
            <a:extLst>
              <a:ext uri="{FF2B5EF4-FFF2-40B4-BE49-F238E27FC236}">
                <a16:creationId xmlns:a16="http://schemas.microsoft.com/office/drawing/2014/main" id="{658DC52E-E869-4746-AA46-D1A71B011C1B}"/>
              </a:ext>
            </a:extLst>
          </p:cNvPr>
          <p:cNvSpPr>
            <a:spLocks noGrp="1"/>
          </p:cNvSpPr>
          <p:nvPr>
            <p:ph idx="1"/>
          </p:nvPr>
        </p:nvSpPr>
        <p:spPr/>
        <p:txBody>
          <a:bodyPr>
            <a:normAutofit/>
          </a:bodyPr>
          <a:lstStyle/>
          <a:p>
            <a:pPr marL="0" indent="0" algn="ctr">
              <a:buNone/>
            </a:pPr>
            <a:r>
              <a:rPr lang="en-US" sz="3600" dirty="0"/>
              <a:t>“Many authors cited only general sources such as </a:t>
            </a:r>
            <a:r>
              <a:rPr lang="en-US" sz="3600" i="1" dirty="0"/>
              <a:t>Survey of Current Business</a:t>
            </a:r>
            <a:r>
              <a:rPr lang="en-US" sz="3600" dirty="0"/>
              <a:t>, </a:t>
            </a:r>
            <a:r>
              <a:rPr lang="en-US" sz="3600" i="1" dirty="0"/>
              <a:t>Federal Reserve Bulletin</a:t>
            </a:r>
            <a:r>
              <a:rPr lang="en-US" sz="3600" dirty="0"/>
              <a:t>, or </a:t>
            </a:r>
            <a:r>
              <a:rPr lang="en-US" sz="3600" i="1" dirty="0"/>
              <a:t>International Financial Statistics</a:t>
            </a:r>
            <a:r>
              <a:rPr lang="en-US" sz="3600" dirty="0"/>
              <a:t>, but did not identify the specific issues, tables, and pages from which the data had been extracted.” </a:t>
            </a:r>
          </a:p>
          <a:p>
            <a:pPr marL="0" indent="0" algn="ctr">
              <a:buNone/>
            </a:pPr>
            <a:endParaRPr lang="en-US" sz="3600" dirty="0"/>
          </a:p>
          <a:p>
            <a:pPr marL="0" indent="0" algn="r">
              <a:buNone/>
            </a:pPr>
            <a:r>
              <a:rPr lang="en-US" sz="3600" dirty="0"/>
              <a:t>(Dewald </a:t>
            </a:r>
            <a:r>
              <a:rPr lang="en-US" sz="3600" dirty="0" err="1"/>
              <a:t>Thursby</a:t>
            </a:r>
            <a:r>
              <a:rPr lang="en-US" sz="3600" dirty="0"/>
              <a:t> Anderson </a:t>
            </a:r>
            <a:r>
              <a:rPr lang="en-US" sz="3600" b="1" dirty="0">
                <a:solidFill>
                  <a:srgbClr val="FF0000"/>
                </a:solidFill>
              </a:rPr>
              <a:t>1986</a:t>
            </a:r>
            <a:r>
              <a:rPr lang="en-US" sz="3600" dirty="0"/>
              <a:t>, p. 591)</a:t>
            </a:r>
          </a:p>
        </p:txBody>
      </p:sp>
    </p:spTree>
    <p:extLst>
      <p:ext uri="{BB962C8B-B14F-4D97-AF65-F5344CB8AC3E}">
        <p14:creationId xmlns:p14="http://schemas.microsoft.com/office/powerpoint/2010/main" val="18782366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extLst>
              <p:ext uri="{D42A27DB-BD31-4B8C-83A1-F6EECF244321}">
                <p14:modId xmlns:p14="http://schemas.microsoft.com/office/powerpoint/2010/main" val="3633469401"/>
              </p:ext>
            </p:extLst>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Tree>
    <p:extLst>
      <p:ext uri="{BB962C8B-B14F-4D97-AF65-F5344CB8AC3E}">
        <p14:creationId xmlns:p14="http://schemas.microsoft.com/office/powerpoint/2010/main" val="2402284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7876204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223013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 in Economics?</a:t>
            </a:r>
          </a:p>
        </p:txBody>
      </p:sp>
      <p:sp>
        <p:nvSpPr>
          <p:cNvPr id="3" name="Content Placeholder 2"/>
          <p:cNvSpPr>
            <a:spLocks noGrp="1"/>
          </p:cNvSpPr>
          <p:nvPr>
            <p:ph idx="1"/>
          </p:nvPr>
        </p:nvSpPr>
        <p:spPr/>
        <p:txBody>
          <a:bodyPr/>
          <a:lstStyle/>
          <a:p>
            <a:r>
              <a:rPr lang="en-US" dirty="0" smtClean="0"/>
              <a:t>Socialscienceregistry.com (J-PAL initiated, taken over by AEA)</a:t>
            </a:r>
          </a:p>
          <a:p>
            <a:r>
              <a:rPr lang="en-US" dirty="0" smtClean="0"/>
              <a:t>Broad spectrum of studies – experimental, RCT, big data, theory, simulations</a:t>
            </a:r>
          </a:p>
          <a:p>
            <a:r>
              <a:rPr lang="en-US" dirty="0" smtClean="0"/>
              <a:t>Broad acceptance of data availability policies at the top journals, less so below (study)</a:t>
            </a:r>
          </a:p>
          <a:p>
            <a:r>
              <a:rPr lang="en-US" dirty="0" smtClean="0"/>
              <a:t>Heterogeneous inclusion in teaching (range of computer literacy is wide), no standard workflow</a:t>
            </a:r>
            <a:endParaRPr lang="en-US" dirty="0"/>
          </a:p>
        </p:txBody>
      </p:sp>
    </p:spTree>
    <p:extLst>
      <p:ext uri="{BB962C8B-B14F-4D97-AF65-F5344CB8AC3E}">
        <p14:creationId xmlns:p14="http://schemas.microsoft.com/office/powerpoint/2010/main" val="72964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efforts at the AEA</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553284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doing at the AEA?</a:t>
            </a:r>
            <a:endParaRPr lang="en-US" dirty="0"/>
          </a:p>
        </p:txBody>
      </p:sp>
      <p:sp>
        <p:nvSpPr>
          <p:cNvPr id="3" name="Content Placeholder 2"/>
          <p:cNvSpPr>
            <a:spLocks noGrp="1"/>
          </p:cNvSpPr>
          <p:nvPr>
            <p:ph idx="1"/>
          </p:nvPr>
        </p:nvSpPr>
        <p:spPr/>
        <p:txBody>
          <a:bodyPr/>
          <a:lstStyle/>
          <a:p>
            <a:r>
              <a:rPr lang="en-US" dirty="0" smtClean="0"/>
              <a:t>(cite from annual report)</a:t>
            </a:r>
          </a:p>
          <a:p>
            <a:r>
              <a:rPr lang="en-US" dirty="0" smtClean="0"/>
              <a:t>Tools, training, visibility, transparency, awareness</a:t>
            </a:r>
            <a:endParaRPr lang="en-US" dirty="0"/>
          </a:p>
        </p:txBody>
      </p:sp>
    </p:spTree>
    <p:extLst>
      <p:ext uri="{BB962C8B-B14F-4D97-AF65-F5344CB8AC3E}">
        <p14:creationId xmlns:p14="http://schemas.microsoft.com/office/powerpoint/2010/main" val="4947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smtClean="0"/>
              <a:t>Remember this?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8707335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7869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362206" y="319075"/>
            <a:ext cx="11467589" cy="620383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0" name="Textfeld 9"/>
          <p:cNvSpPr txBox="1"/>
          <p:nvPr/>
        </p:nvSpPr>
        <p:spPr>
          <a:xfrm>
            <a:off x="2453147" y="3271661"/>
            <a:ext cx="7285704" cy="553998"/>
          </a:xfrm>
          <a:prstGeom prst="rect">
            <a:avLst/>
          </a:prstGeom>
          <a:noFill/>
        </p:spPr>
        <p:txBody>
          <a:bodyPr wrap="square" rtlCol="0">
            <a:spAutoFit/>
          </a:bodyPr>
          <a:lstStyle/>
          <a:p>
            <a:pPr algn="ctr"/>
            <a:r>
              <a:rPr lang="en-US" sz="3000" dirty="0">
                <a:latin typeface="Century Gothic" panose="020B0502020202020204" pitchFamily="34" charset="0"/>
              </a:rPr>
              <a:t>Method</a:t>
            </a:r>
          </a:p>
        </p:txBody>
      </p:sp>
      <p:sp>
        <p:nvSpPr>
          <p:cNvPr id="11" name="Rechteck 10"/>
          <p:cNvSpPr/>
          <p:nvPr/>
        </p:nvSpPr>
        <p:spPr>
          <a:xfrm>
            <a:off x="3765754" y="2825029"/>
            <a:ext cx="4660491" cy="1401097"/>
          </a:xfrm>
          <a:prstGeom prst="rect">
            <a:avLst/>
          </a:prstGeom>
          <a:no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tx1"/>
              </a:solidFill>
            </a:endParaRPr>
          </a:p>
        </p:txBody>
      </p:sp>
    </p:spTree>
    <p:extLst>
      <p:ext uri="{BB962C8B-B14F-4D97-AF65-F5344CB8AC3E}">
        <p14:creationId xmlns:p14="http://schemas.microsoft.com/office/powerpoint/2010/main" val="7190680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908AD-3619-9C4D-89F9-2078E77F0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08" y="2238899"/>
            <a:ext cx="7555877" cy="3852185"/>
          </a:xfrm>
          <a:prstGeom prst="rect">
            <a:avLst/>
          </a:prstGeom>
        </p:spPr>
      </p:pic>
      <p:sp>
        <p:nvSpPr>
          <p:cNvPr id="26" name="Shape 616"/>
          <p:cNvSpPr/>
          <p:nvPr/>
        </p:nvSpPr>
        <p:spPr>
          <a:xfrm>
            <a:off x="1664878" y="2876768"/>
            <a:ext cx="2503113" cy="400091"/>
          </a:xfrm>
          <a:prstGeom prst="rect">
            <a:avLst/>
          </a:prstGeom>
          <a:noFill/>
          <a:ln>
            <a:noFill/>
          </a:ln>
        </p:spPr>
        <p:txBody>
          <a:bodyPr lIns="91412" tIns="45700" rIns="91412" bIns="45700" anchor="t" anchorCtr="0">
            <a:noAutofit/>
          </a:bodyPr>
          <a:lstStyle/>
          <a:p>
            <a:pPr algn="r">
              <a:lnSpc>
                <a:spcPct val="130000"/>
              </a:lnSpc>
              <a:buSzPct val="25000"/>
            </a:pPr>
            <a:r>
              <a:rPr lang="id-ID" sz="1600" dirty="0">
                <a:latin typeface="Montserrat" panose="00000500000000000000" pitchFamily="50" charset="0"/>
                <a:ea typeface="Roboto"/>
                <a:cs typeface="Roboto"/>
                <a:sym typeface="Roboto"/>
              </a:rPr>
              <a:t>2014 - 2018</a:t>
            </a:r>
          </a:p>
        </p:txBody>
      </p:sp>
      <p:sp>
        <p:nvSpPr>
          <p:cNvPr id="27" name="Ellipse 26"/>
          <p:cNvSpPr/>
          <p:nvPr/>
        </p:nvSpPr>
        <p:spPr>
          <a:xfrm>
            <a:off x="4144113" y="2876768"/>
            <a:ext cx="415102" cy="415102"/>
          </a:xfrm>
          <a:prstGeom prst="ellipse">
            <a:avLst/>
          </a:prstGeom>
          <a:solidFill>
            <a:schemeClr val="tx1"/>
          </a:soli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bg2">
                  <a:lumMod val="50000"/>
                </a:schemeClr>
              </a:solidFill>
            </a:endParaRPr>
          </a:p>
        </p:txBody>
      </p:sp>
      <p:sp>
        <p:nvSpPr>
          <p:cNvPr id="30" name="Shape 3858"/>
          <p:cNvSpPr/>
          <p:nvPr/>
        </p:nvSpPr>
        <p:spPr>
          <a:xfrm>
            <a:off x="4265338" y="3002382"/>
            <a:ext cx="172652" cy="163874"/>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lIns="45713" tIns="22850" rIns="45713" bIns="22850" anchor="ctr" anchorCtr="0">
            <a:noAutofit/>
          </a:bodyPr>
          <a:lstStyle/>
          <a:p>
            <a:endParaRPr sz="900">
              <a:solidFill>
                <a:schemeClr val="bg2">
                  <a:lumMod val="50000"/>
                </a:schemeClr>
              </a:solidFill>
              <a:sym typeface="Lato"/>
            </a:endParaRPr>
          </a:p>
        </p:txBody>
      </p:sp>
      <p:sp>
        <p:nvSpPr>
          <p:cNvPr id="23" name="Textfeld 33"/>
          <p:cNvSpPr txBox="1"/>
          <p:nvPr/>
        </p:nvSpPr>
        <p:spPr>
          <a:xfrm>
            <a:off x="2916434" y="1018043"/>
            <a:ext cx="10223459" cy="553998"/>
          </a:xfrm>
          <a:prstGeom prst="rect">
            <a:avLst/>
          </a:prstGeom>
          <a:noFill/>
        </p:spPr>
        <p:txBody>
          <a:bodyPr wrap="square" rtlCol="0">
            <a:spAutoFit/>
          </a:bodyPr>
          <a:lstStyle/>
          <a:p>
            <a:r>
              <a:rPr lang="en-US" sz="3000" b="1" dirty="0">
                <a:latin typeface="Montserrat" panose="00000500000000000000" pitchFamily="50" charset="0"/>
              </a:rPr>
              <a:t>Undergraduate Summer Research Assistants</a:t>
            </a:r>
            <a:endParaRPr lang="de-DE" sz="3000" b="1" dirty="0">
              <a:latin typeface="Montserrat" panose="00000500000000000000" pitchFamily="50" charset="0"/>
            </a:endParaRPr>
          </a:p>
        </p:txBody>
      </p:sp>
      <p:sp>
        <p:nvSpPr>
          <p:cNvPr id="36" name="Rectangle 35"/>
          <p:cNvSpPr/>
          <p:nvPr/>
        </p:nvSpPr>
        <p:spPr>
          <a:xfrm>
            <a:off x="4353372" y="1489637"/>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8765993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908AD-3619-9C4D-89F9-2078E77F0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08" y="2238899"/>
            <a:ext cx="7555877" cy="3852185"/>
          </a:xfrm>
          <a:prstGeom prst="rect">
            <a:avLst/>
          </a:prstGeom>
        </p:spPr>
      </p:pic>
      <p:sp>
        <p:nvSpPr>
          <p:cNvPr id="17" name="Shape 604"/>
          <p:cNvSpPr/>
          <p:nvPr/>
        </p:nvSpPr>
        <p:spPr>
          <a:xfrm>
            <a:off x="695854" y="3665381"/>
            <a:ext cx="3472137" cy="1169762"/>
          </a:xfrm>
          <a:prstGeom prst="rect">
            <a:avLst/>
          </a:prstGeom>
          <a:noFill/>
          <a:ln>
            <a:noFill/>
          </a:ln>
        </p:spPr>
        <p:txBody>
          <a:bodyPr lIns="91412" tIns="45700" rIns="91412" bIns="45700" anchor="t" anchorCtr="0">
            <a:noAutofit/>
          </a:bodyPr>
          <a:lstStyle/>
          <a:p>
            <a:pPr algn="r">
              <a:lnSpc>
                <a:spcPct val="130000"/>
              </a:lnSpc>
              <a:buSzPct val="25000"/>
            </a:pPr>
            <a:r>
              <a:rPr lang="id-ID" sz="1600" dirty="0" err="1">
                <a:latin typeface="Montserrat" panose="00000500000000000000" pitchFamily="50" charset="0"/>
                <a:ea typeface="Roboto"/>
                <a:cs typeface="Roboto"/>
                <a:sym typeface="Roboto"/>
              </a:rPr>
              <a:t>Economics</a:t>
            </a:r>
            <a:endParaRPr lang="id-ID" sz="1600" dirty="0">
              <a:latin typeface="Montserrat" panose="00000500000000000000" pitchFamily="50" charset="0"/>
              <a:ea typeface="Roboto"/>
              <a:cs typeface="Roboto"/>
              <a:sym typeface="Roboto"/>
            </a:endParaRPr>
          </a:p>
          <a:p>
            <a:pPr algn="r">
              <a:lnSpc>
                <a:spcPct val="130000"/>
              </a:lnSpc>
              <a:buSzPct val="25000"/>
            </a:pPr>
            <a:r>
              <a:rPr lang="id-ID" sz="1600" dirty="0" err="1">
                <a:latin typeface="Montserrat" panose="00000500000000000000" pitchFamily="50" charset="0"/>
                <a:ea typeface="Roboto"/>
                <a:cs typeface="Roboto"/>
                <a:sym typeface="Roboto"/>
              </a:rPr>
              <a:t>Comp</a:t>
            </a:r>
            <a:r>
              <a:rPr lang="id-ID" sz="1600" dirty="0">
                <a:latin typeface="Montserrat" panose="00000500000000000000" pitchFamily="50" charset="0"/>
                <a:ea typeface="Roboto"/>
                <a:cs typeface="Roboto"/>
                <a:sym typeface="Roboto"/>
              </a:rPr>
              <a:t> </a:t>
            </a:r>
            <a:r>
              <a:rPr lang="id-ID" sz="1600" dirty="0" err="1">
                <a:latin typeface="Montserrat" panose="00000500000000000000" pitchFamily="50" charset="0"/>
                <a:ea typeface="Roboto"/>
                <a:cs typeface="Roboto"/>
                <a:sym typeface="Roboto"/>
              </a:rPr>
              <a:t>Sci</a:t>
            </a:r>
            <a:r>
              <a:rPr lang="id-ID" sz="1600" dirty="0">
                <a:latin typeface="Montserrat" panose="00000500000000000000" pitchFamily="50" charset="0"/>
                <a:ea typeface="Roboto"/>
                <a:cs typeface="Roboto"/>
                <a:sym typeface="Roboto"/>
              </a:rPr>
              <a:t>.</a:t>
            </a:r>
          </a:p>
          <a:p>
            <a:pPr algn="r">
              <a:lnSpc>
                <a:spcPct val="130000"/>
              </a:lnSpc>
              <a:buSzPct val="25000"/>
            </a:pPr>
            <a:r>
              <a:rPr lang="id-ID" sz="1600" dirty="0" err="1">
                <a:latin typeface="Montserrat" panose="00000500000000000000" pitchFamily="50" charset="0"/>
                <a:ea typeface="Roboto"/>
                <a:cs typeface="Roboto"/>
                <a:sym typeface="Roboto"/>
              </a:rPr>
              <a:t>OpRe</a:t>
            </a:r>
            <a:endParaRPr lang="id-ID" sz="1600" dirty="0">
              <a:latin typeface="Montserrat" panose="00000500000000000000" pitchFamily="50" charset="0"/>
              <a:ea typeface="Roboto"/>
              <a:cs typeface="Roboto"/>
              <a:sym typeface="Roboto"/>
            </a:endParaRPr>
          </a:p>
        </p:txBody>
      </p:sp>
      <p:sp>
        <p:nvSpPr>
          <p:cNvPr id="26" name="Shape 616"/>
          <p:cNvSpPr/>
          <p:nvPr/>
        </p:nvSpPr>
        <p:spPr>
          <a:xfrm>
            <a:off x="1664878" y="2876768"/>
            <a:ext cx="2503113" cy="400091"/>
          </a:xfrm>
          <a:prstGeom prst="rect">
            <a:avLst/>
          </a:prstGeom>
          <a:noFill/>
          <a:ln>
            <a:noFill/>
          </a:ln>
        </p:spPr>
        <p:txBody>
          <a:bodyPr lIns="91412" tIns="45700" rIns="91412" bIns="45700" anchor="t" anchorCtr="0">
            <a:noAutofit/>
          </a:bodyPr>
          <a:lstStyle/>
          <a:p>
            <a:pPr algn="r">
              <a:lnSpc>
                <a:spcPct val="130000"/>
              </a:lnSpc>
              <a:buSzPct val="25000"/>
            </a:pPr>
            <a:r>
              <a:rPr lang="id-ID" sz="1600" dirty="0">
                <a:latin typeface="Montserrat" panose="00000500000000000000" pitchFamily="50" charset="0"/>
                <a:ea typeface="Roboto"/>
                <a:cs typeface="Roboto"/>
                <a:sym typeface="Roboto"/>
              </a:rPr>
              <a:t>2014 - 2018</a:t>
            </a:r>
          </a:p>
        </p:txBody>
      </p:sp>
      <p:sp>
        <p:nvSpPr>
          <p:cNvPr id="27" name="Ellipse 26"/>
          <p:cNvSpPr/>
          <p:nvPr/>
        </p:nvSpPr>
        <p:spPr>
          <a:xfrm>
            <a:off x="4144113" y="2876768"/>
            <a:ext cx="415102" cy="415102"/>
          </a:xfrm>
          <a:prstGeom prst="ellipse">
            <a:avLst/>
          </a:prstGeom>
          <a:solidFill>
            <a:schemeClr val="tx1"/>
          </a:soli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bg2">
                  <a:lumMod val="50000"/>
                </a:schemeClr>
              </a:solidFill>
            </a:endParaRPr>
          </a:p>
        </p:txBody>
      </p:sp>
      <p:sp>
        <p:nvSpPr>
          <p:cNvPr id="29" name="Ellipse 28"/>
          <p:cNvSpPr/>
          <p:nvPr/>
        </p:nvSpPr>
        <p:spPr>
          <a:xfrm>
            <a:off x="4144113" y="4024857"/>
            <a:ext cx="415102" cy="415102"/>
          </a:xfrm>
          <a:prstGeom prst="ellipse">
            <a:avLst/>
          </a:prstGeom>
          <a:solidFill>
            <a:schemeClr val="tx1"/>
          </a:soli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bg2">
                  <a:lumMod val="50000"/>
                </a:schemeClr>
              </a:solidFill>
            </a:endParaRPr>
          </a:p>
        </p:txBody>
      </p:sp>
      <p:sp>
        <p:nvSpPr>
          <p:cNvPr id="30" name="Shape 3858"/>
          <p:cNvSpPr/>
          <p:nvPr/>
        </p:nvSpPr>
        <p:spPr>
          <a:xfrm>
            <a:off x="4265338" y="3002382"/>
            <a:ext cx="172652" cy="163874"/>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lIns="45713" tIns="22850" rIns="45713" bIns="22850" anchor="ctr" anchorCtr="0">
            <a:noAutofit/>
          </a:bodyPr>
          <a:lstStyle/>
          <a:p>
            <a:endParaRPr sz="900">
              <a:solidFill>
                <a:schemeClr val="bg2">
                  <a:lumMod val="50000"/>
                </a:schemeClr>
              </a:solidFill>
              <a:sym typeface="Lato"/>
            </a:endParaRPr>
          </a:p>
        </p:txBody>
      </p:sp>
      <p:sp>
        <p:nvSpPr>
          <p:cNvPr id="31" name="Shape 3810"/>
          <p:cNvSpPr/>
          <p:nvPr/>
        </p:nvSpPr>
        <p:spPr>
          <a:xfrm>
            <a:off x="4265338" y="4156774"/>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lIns="45713" tIns="22850" rIns="45713" bIns="22850" anchor="ctr" anchorCtr="0">
            <a:noAutofit/>
          </a:bodyPr>
          <a:lstStyle/>
          <a:p>
            <a:endParaRPr sz="900">
              <a:solidFill>
                <a:schemeClr val="bg2">
                  <a:lumMod val="50000"/>
                </a:schemeClr>
              </a:solidFill>
              <a:sym typeface="Lato"/>
            </a:endParaRPr>
          </a:p>
        </p:txBody>
      </p:sp>
      <p:sp>
        <p:nvSpPr>
          <p:cNvPr id="23" name="Textfeld 33"/>
          <p:cNvSpPr txBox="1"/>
          <p:nvPr/>
        </p:nvSpPr>
        <p:spPr>
          <a:xfrm>
            <a:off x="2916434" y="935639"/>
            <a:ext cx="10223459" cy="553998"/>
          </a:xfrm>
          <a:prstGeom prst="rect">
            <a:avLst/>
          </a:prstGeom>
          <a:noFill/>
        </p:spPr>
        <p:txBody>
          <a:bodyPr wrap="square" rtlCol="0">
            <a:spAutoFit/>
          </a:bodyPr>
          <a:lstStyle/>
          <a:p>
            <a:r>
              <a:rPr lang="en-US" sz="3000" b="1" dirty="0">
                <a:latin typeface="Montserrat" panose="00000500000000000000" pitchFamily="50" charset="0"/>
              </a:rPr>
              <a:t>Undergraduate Summer Research Assistants</a:t>
            </a:r>
            <a:endParaRPr lang="de-DE" sz="3000" b="1" dirty="0">
              <a:latin typeface="Montserrat" panose="00000500000000000000" pitchFamily="50" charset="0"/>
            </a:endParaRPr>
          </a:p>
        </p:txBody>
      </p:sp>
      <p:sp>
        <p:nvSpPr>
          <p:cNvPr id="36" name="Rectangle 35"/>
          <p:cNvSpPr/>
          <p:nvPr/>
        </p:nvSpPr>
        <p:spPr>
          <a:xfrm>
            <a:off x="4353372" y="1489637"/>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9625285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908AD-3619-9C4D-89F9-2078E77F0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08" y="2238899"/>
            <a:ext cx="7555877" cy="3852185"/>
          </a:xfrm>
          <a:prstGeom prst="rect">
            <a:avLst/>
          </a:prstGeom>
        </p:spPr>
      </p:pic>
      <p:sp>
        <p:nvSpPr>
          <p:cNvPr id="17" name="Shape 604"/>
          <p:cNvSpPr/>
          <p:nvPr/>
        </p:nvSpPr>
        <p:spPr>
          <a:xfrm>
            <a:off x="695854" y="3665381"/>
            <a:ext cx="3472137" cy="1169762"/>
          </a:xfrm>
          <a:prstGeom prst="rect">
            <a:avLst/>
          </a:prstGeom>
          <a:noFill/>
          <a:ln>
            <a:noFill/>
          </a:ln>
        </p:spPr>
        <p:txBody>
          <a:bodyPr lIns="91412" tIns="45700" rIns="91412" bIns="45700" anchor="t" anchorCtr="0">
            <a:noAutofit/>
          </a:bodyPr>
          <a:lstStyle/>
          <a:p>
            <a:pPr algn="r">
              <a:lnSpc>
                <a:spcPct val="130000"/>
              </a:lnSpc>
              <a:buSzPct val="25000"/>
            </a:pPr>
            <a:r>
              <a:rPr lang="id-ID" sz="1600" dirty="0" err="1">
                <a:latin typeface="Montserrat" panose="00000500000000000000" pitchFamily="50" charset="0"/>
                <a:ea typeface="Roboto"/>
                <a:cs typeface="Roboto"/>
                <a:sym typeface="Roboto"/>
              </a:rPr>
              <a:t>Economics</a:t>
            </a:r>
            <a:endParaRPr lang="id-ID" sz="1600" dirty="0">
              <a:latin typeface="Montserrat" panose="00000500000000000000" pitchFamily="50" charset="0"/>
              <a:ea typeface="Roboto"/>
              <a:cs typeface="Roboto"/>
              <a:sym typeface="Roboto"/>
            </a:endParaRPr>
          </a:p>
          <a:p>
            <a:pPr algn="r">
              <a:lnSpc>
                <a:spcPct val="130000"/>
              </a:lnSpc>
              <a:buSzPct val="25000"/>
            </a:pPr>
            <a:r>
              <a:rPr lang="id-ID" sz="1600" dirty="0" err="1">
                <a:latin typeface="Montserrat" panose="00000500000000000000" pitchFamily="50" charset="0"/>
                <a:ea typeface="Roboto"/>
                <a:cs typeface="Roboto"/>
                <a:sym typeface="Roboto"/>
              </a:rPr>
              <a:t>Comp</a:t>
            </a:r>
            <a:r>
              <a:rPr lang="id-ID" sz="1600" dirty="0">
                <a:latin typeface="Montserrat" panose="00000500000000000000" pitchFamily="50" charset="0"/>
                <a:ea typeface="Roboto"/>
                <a:cs typeface="Roboto"/>
                <a:sym typeface="Roboto"/>
              </a:rPr>
              <a:t> </a:t>
            </a:r>
            <a:r>
              <a:rPr lang="id-ID" sz="1600" dirty="0" err="1">
                <a:latin typeface="Montserrat" panose="00000500000000000000" pitchFamily="50" charset="0"/>
                <a:ea typeface="Roboto"/>
                <a:cs typeface="Roboto"/>
                <a:sym typeface="Roboto"/>
              </a:rPr>
              <a:t>Sci</a:t>
            </a:r>
            <a:r>
              <a:rPr lang="id-ID" sz="1600" dirty="0">
                <a:latin typeface="Montserrat" panose="00000500000000000000" pitchFamily="50" charset="0"/>
                <a:ea typeface="Roboto"/>
                <a:cs typeface="Roboto"/>
                <a:sym typeface="Roboto"/>
              </a:rPr>
              <a:t>.</a:t>
            </a:r>
          </a:p>
          <a:p>
            <a:pPr algn="r">
              <a:lnSpc>
                <a:spcPct val="130000"/>
              </a:lnSpc>
              <a:buSzPct val="25000"/>
            </a:pPr>
            <a:r>
              <a:rPr lang="id-ID" sz="1600" dirty="0" err="1">
                <a:latin typeface="Montserrat" panose="00000500000000000000" pitchFamily="50" charset="0"/>
                <a:ea typeface="Roboto"/>
                <a:cs typeface="Roboto"/>
                <a:sym typeface="Roboto"/>
              </a:rPr>
              <a:t>OpRe</a:t>
            </a:r>
            <a:endParaRPr lang="id-ID" sz="1600" dirty="0">
              <a:latin typeface="Montserrat" panose="00000500000000000000" pitchFamily="50" charset="0"/>
              <a:ea typeface="Roboto"/>
              <a:cs typeface="Roboto"/>
              <a:sym typeface="Roboto"/>
            </a:endParaRPr>
          </a:p>
        </p:txBody>
      </p:sp>
      <p:sp>
        <p:nvSpPr>
          <p:cNvPr id="19" name="Shape 610"/>
          <p:cNvSpPr/>
          <p:nvPr/>
        </p:nvSpPr>
        <p:spPr>
          <a:xfrm>
            <a:off x="357188" y="4855666"/>
            <a:ext cx="3810802" cy="1169762"/>
          </a:xfrm>
          <a:prstGeom prst="rect">
            <a:avLst/>
          </a:prstGeom>
          <a:noFill/>
          <a:ln>
            <a:noFill/>
          </a:ln>
        </p:spPr>
        <p:txBody>
          <a:bodyPr lIns="91412" tIns="45700" rIns="91412" bIns="45700" anchor="t" anchorCtr="0">
            <a:noAutofit/>
          </a:bodyPr>
          <a:lstStyle/>
          <a:p>
            <a:pPr algn="r">
              <a:lnSpc>
                <a:spcPct val="130000"/>
              </a:lnSpc>
              <a:buSzPct val="25000"/>
            </a:pPr>
            <a:r>
              <a:rPr lang="id-ID" sz="1600" dirty="0" err="1">
                <a:latin typeface="Montserrat" panose="00000500000000000000" pitchFamily="50" charset="0"/>
                <a:ea typeface="Roboto"/>
                <a:cs typeface="Roboto"/>
                <a:sym typeface="Roboto"/>
              </a:rPr>
              <a:t>Reproduction</a:t>
            </a:r>
            <a:endParaRPr lang="id-ID" sz="1600" dirty="0">
              <a:latin typeface="Montserrat" panose="00000500000000000000" pitchFamily="50" charset="0"/>
              <a:ea typeface="Roboto"/>
              <a:cs typeface="Roboto"/>
              <a:sym typeface="Roboto"/>
            </a:endParaRPr>
          </a:p>
          <a:p>
            <a:pPr algn="r">
              <a:lnSpc>
                <a:spcPct val="130000"/>
              </a:lnSpc>
              <a:buSzPct val="25000"/>
            </a:pPr>
            <a:r>
              <a:rPr lang="id-ID" sz="1600" dirty="0">
                <a:latin typeface="Montserrat" panose="00000500000000000000" pitchFamily="50" charset="0"/>
                <a:ea typeface="Roboto"/>
                <a:cs typeface="Roboto"/>
                <a:sym typeface="Roboto"/>
              </a:rPr>
              <a:t>VCS</a:t>
            </a:r>
          </a:p>
          <a:p>
            <a:pPr algn="r">
              <a:lnSpc>
                <a:spcPct val="130000"/>
              </a:lnSpc>
              <a:buSzPct val="25000"/>
            </a:pPr>
            <a:r>
              <a:rPr lang="id-ID" sz="1600" dirty="0" err="1">
                <a:latin typeface="Montserrat" panose="00000500000000000000" pitchFamily="50" charset="0"/>
                <a:ea typeface="Roboto"/>
                <a:cs typeface="Roboto"/>
                <a:sym typeface="Roboto"/>
              </a:rPr>
              <a:t>Cloud</a:t>
            </a:r>
            <a:r>
              <a:rPr lang="id-ID" sz="1600" dirty="0">
                <a:latin typeface="Montserrat" panose="00000500000000000000" pitchFamily="50" charset="0"/>
                <a:ea typeface="Roboto"/>
                <a:cs typeface="Roboto"/>
                <a:sym typeface="Roboto"/>
              </a:rPr>
              <a:t> </a:t>
            </a:r>
            <a:r>
              <a:rPr lang="id-ID" sz="1600" dirty="0" err="1">
                <a:latin typeface="Montserrat" panose="00000500000000000000" pitchFamily="50" charset="0"/>
                <a:ea typeface="Roboto"/>
                <a:cs typeface="Roboto"/>
                <a:sym typeface="Roboto"/>
              </a:rPr>
              <a:t>Computing</a:t>
            </a:r>
            <a:endParaRPr lang="id-ID" sz="1600" dirty="0">
              <a:latin typeface="Montserrat" panose="00000500000000000000" pitchFamily="50" charset="0"/>
              <a:ea typeface="Roboto"/>
              <a:cs typeface="Roboto"/>
              <a:sym typeface="Roboto"/>
            </a:endParaRPr>
          </a:p>
        </p:txBody>
      </p:sp>
      <p:sp>
        <p:nvSpPr>
          <p:cNvPr id="26" name="Shape 616"/>
          <p:cNvSpPr/>
          <p:nvPr/>
        </p:nvSpPr>
        <p:spPr>
          <a:xfrm>
            <a:off x="1664878" y="2876768"/>
            <a:ext cx="2503113" cy="400091"/>
          </a:xfrm>
          <a:prstGeom prst="rect">
            <a:avLst/>
          </a:prstGeom>
          <a:noFill/>
          <a:ln>
            <a:noFill/>
          </a:ln>
        </p:spPr>
        <p:txBody>
          <a:bodyPr lIns="91412" tIns="45700" rIns="91412" bIns="45700" anchor="t" anchorCtr="0">
            <a:noAutofit/>
          </a:bodyPr>
          <a:lstStyle/>
          <a:p>
            <a:pPr algn="r">
              <a:lnSpc>
                <a:spcPct val="130000"/>
              </a:lnSpc>
              <a:buSzPct val="25000"/>
            </a:pPr>
            <a:r>
              <a:rPr lang="id-ID" sz="1600" dirty="0">
                <a:latin typeface="Montserrat" panose="00000500000000000000" pitchFamily="50" charset="0"/>
                <a:ea typeface="Roboto"/>
                <a:cs typeface="Roboto"/>
                <a:sym typeface="Roboto"/>
              </a:rPr>
              <a:t>2014 - 2018</a:t>
            </a:r>
          </a:p>
        </p:txBody>
      </p:sp>
      <p:sp>
        <p:nvSpPr>
          <p:cNvPr id="27" name="Ellipse 26"/>
          <p:cNvSpPr/>
          <p:nvPr/>
        </p:nvSpPr>
        <p:spPr>
          <a:xfrm>
            <a:off x="4144113" y="2876768"/>
            <a:ext cx="415102" cy="415102"/>
          </a:xfrm>
          <a:prstGeom prst="ellipse">
            <a:avLst/>
          </a:prstGeom>
          <a:solidFill>
            <a:schemeClr val="tx1"/>
          </a:soli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bg2">
                  <a:lumMod val="50000"/>
                </a:schemeClr>
              </a:solidFill>
            </a:endParaRPr>
          </a:p>
        </p:txBody>
      </p:sp>
      <p:sp>
        <p:nvSpPr>
          <p:cNvPr id="28" name="Ellipse 27"/>
          <p:cNvSpPr/>
          <p:nvPr/>
        </p:nvSpPr>
        <p:spPr>
          <a:xfrm>
            <a:off x="4144113" y="5202124"/>
            <a:ext cx="415102" cy="415102"/>
          </a:xfrm>
          <a:prstGeom prst="ellipse">
            <a:avLst/>
          </a:prstGeom>
          <a:solidFill>
            <a:schemeClr val="bg1"/>
          </a:soli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bg2">
                  <a:lumMod val="50000"/>
                </a:schemeClr>
              </a:solidFill>
            </a:endParaRPr>
          </a:p>
        </p:txBody>
      </p:sp>
      <p:sp>
        <p:nvSpPr>
          <p:cNvPr id="29" name="Ellipse 28"/>
          <p:cNvSpPr/>
          <p:nvPr/>
        </p:nvSpPr>
        <p:spPr>
          <a:xfrm>
            <a:off x="4144113" y="4024857"/>
            <a:ext cx="415102" cy="415102"/>
          </a:xfrm>
          <a:prstGeom prst="ellipse">
            <a:avLst/>
          </a:prstGeom>
          <a:solidFill>
            <a:schemeClr val="tx1"/>
          </a:soli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solidFill>
                <a:schemeClr val="bg2">
                  <a:lumMod val="50000"/>
                </a:schemeClr>
              </a:solidFill>
            </a:endParaRPr>
          </a:p>
        </p:txBody>
      </p:sp>
      <p:sp>
        <p:nvSpPr>
          <p:cNvPr id="30" name="Shape 3858"/>
          <p:cNvSpPr/>
          <p:nvPr/>
        </p:nvSpPr>
        <p:spPr>
          <a:xfrm>
            <a:off x="4265338" y="3002382"/>
            <a:ext cx="172652" cy="163874"/>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a:effectLst/>
        </p:spPr>
        <p:txBody>
          <a:bodyPr lIns="45713" tIns="22850" rIns="45713" bIns="22850" anchor="ctr" anchorCtr="0">
            <a:noAutofit/>
          </a:bodyPr>
          <a:lstStyle/>
          <a:p>
            <a:endParaRPr sz="900">
              <a:solidFill>
                <a:schemeClr val="bg2">
                  <a:lumMod val="50000"/>
                </a:schemeClr>
              </a:solidFill>
              <a:sym typeface="Lato"/>
            </a:endParaRPr>
          </a:p>
        </p:txBody>
      </p:sp>
      <p:sp>
        <p:nvSpPr>
          <p:cNvPr id="31" name="Shape 3810"/>
          <p:cNvSpPr/>
          <p:nvPr/>
        </p:nvSpPr>
        <p:spPr>
          <a:xfrm>
            <a:off x="4265338" y="4156774"/>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a:effectLst/>
        </p:spPr>
        <p:txBody>
          <a:bodyPr lIns="45713" tIns="22850" rIns="45713" bIns="22850" anchor="ctr" anchorCtr="0">
            <a:noAutofit/>
          </a:bodyPr>
          <a:lstStyle/>
          <a:p>
            <a:endParaRPr sz="900">
              <a:solidFill>
                <a:schemeClr val="bg2">
                  <a:lumMod val="50000"/>
                </a:schemeClr>
              </a:solidFill>
              <a:sym typeface="Lato"/>
            </a:endParaRPr>
          </a:p>
        </p:txBody>
      </p:sp>
      <p:sp>
        <p:nvSpPr>
          <p:cNvPr id="23" name="Textfeld 33"/>
          <p:cNvSpPr txBox="1"/>
          <p:nvPr/>
        </p:nvSpPr>
        <p:spPr>
          <a:xfrm>
            <a:off x="2874828" y="1026820"/>
            <a:ext cx="10223459" cy="553998"/>
          </a:xfrm>
          <a:prstGeom prst="rect">
            <a:avLst/>
          </a:prstGeom>
          <a:noFill/>
        </p:spPr>
        <p:txBody>
          <a:bodyPr wrap="square" rtlCol="0">
            <a:spAutoFit/>
          </a:bodyPr>
          <a:lstStyle/>
          <a:p>
            <a:r>
              <a:rPr lang="en-US" sz="3000" b="1" dirty="0">
                <a:latin typeface="Montserrat" panose="00000500000000000000" pitchFamily="50" charset="0"/>
              </a:rPr>
              <a:t>Undergraduate Summer Research Assistants</a:t>
            </a:r>
            <a:endParaRPr lang="de-DE" sz="3000" b="1" dirty="0">
              <a:latin typeface="Montserrat" panose="00000500000000000000" pitchFamily="50" charset="0"/>
            </a:endParaRPr>
          </a:p>
        </p:txBody>
      </p:sp>
      <p:sp>
        <p:nvSpPr>
          <p:cNvPr id="36" name="Rectangle 35"/>
          <p:cNvSpPr/>
          <p:nvPr/>
        </p:nvSpPr>
        <p:spPr>
          <a:xfrm>
            <a:off x="4353372" y="1489637"/>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101">
            <a:extLst>
              <a:ext uri="{FF2B5EF4-FFF2-40B4-BE49-F238E27FC236}">
                <a16:creationId xmlns:a16="http://schemas.microsoft.com/office/drawing/2014/main" id="{695D7321-6AAF-634F-AB59-842A83072044}"/>
              </a:ext>
            </a:extLst>
          </p:cNvPr>
          <p:cNvSpPr>
            <a:spLocks noChangeArrowheads="1"/>
          </p:cNvSpPr>
          <p:nvPr/>
        </p:nvSpPr>
        <p:spPr bwMode="auto">
          <a:xfrm>
            <a:off x="4213221" y="5300057"/>
            <a:ext cx="298372" cy="228600"/>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tx1"/>
          </a:solidFill>
          <a:ln>
            <a:noFill/>
          </a:ln>
          <a:effectLst/>
          <a:extLst/>
        </p:spPr>
        <p:txBody>
          <a:bodyPr wrap="none" lIns="45712" tIns="22856" rIns="45712" bIns="22856" anchor="ctr"/>
          <a:lstStyle/>
          <a:p>
            <a:pPr>
              <a:defRPr/>
            </a:pPr>
            <a:endParaRPr lang="en-US" sz="900" dirty="0"/>
          </a:p>
        </p:txBody>
      </p:sp>
    </p:spTree>
    <p:extLst>
      <p:ext uri="{BB962C8B-B14F-4D97-AF65-F5344CB8AC3E}">
        <p14:creationId xmlns:p14="http://schemas.microsoft.com/office/powerpoint/2010/main" val="2430343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0EEE-16D7-423C-9D58-9907E377CE73}"/>
              </a:ext>
            </a:extLst>
          </p:cNvPr>
          <p:cNvSpPr>
            <a:spLocks noGrp="1"/>
          </p:cNvSpPr>
          <p:nvPr>
            <p:ph type="title"/>
          </p:nvPr>
        </p:nvSpPr>
        <p:spPr/>
        <p:txBody>
          <a:bodyPr/>
          <a:lstStyle/>
          <a:p>
            <a:r>
              <a:rPr lang="en-US" dirty="0"/>
              <a:t>Making USEFUL archives	</a:t>
            </a:r>
          </a:p>
        </p:txBody>
      </p:sp>
      <p:sp>
        <p:nvSpPr>
          <p:cNvPr id="3" name="Content Placeholder 2">
            <a:extLst>
              <a:ext uri="{FF2B5EF4-FFF2-40B4-BE49-F238E27FC236}">
                <a16:creationId xmlns:a16="http://schemas.microsoft.com/office/drawing/2014/main" id="{27982C27-7C3C-48D5-BCE6-EED22E0B6B93}"/>
              </a:ext>
            </a:extLst>
          </p:cNvPr>
          <p:cNvSpPr>
            <a:spLocks noGrp="1"/>
          </p:cNvSpPr>
          <p:nvPr>
            <p:ph idx="1"/>
          </p:nvPr>
        </p:nvSpPr>
        <p:spPr/>
        <p:txBody>
          <a:bodyPr>
            <a:normAutofit/>
          </a:bodyPr>
          <a:lstStyle/>
          <a:p>
            <a:r>
              <a:rPr lang="en-US" sz="2000" dirty="0"/>
              <a:t>From analysis of code from 1996 to 2003 (MMH2006): </a:t>
            </a:r>
          </a:p>
          <a:p>
            <a:pPr marL="0" indent="0" algn="ctr">
              <a:buNone/>
            </a:pPr>
            <a:r>
              <a:rPr lang="en-US" dirty="0"/>
              <a:t>“Other authors seem to think that the entire world shares the exact same hard drive layout, with ‘‘C:\MYDATA\MYPROJECT\” </a:t>
            </a:r>
            <a:r>
              <a:rPr lang="en-US" b="1" dirty="0">
                <a:solidFill>
                  <a:schemeClr val="accent2">
                    <a:lumMod val="75000"/>
                  </a:schemeClr>
                </a:solidFill>
              </a:rPr>
              <a:t>sprinkled liberally</a:t>
            </a:r>
            <a:r>
              <a:rPr lang="en-US" dirty="0"/>
              <a:t> throughout their code. Of course, a would-be </a:t>
            </a:r>
            <a:br>
              <a:rPr lang="en-US" dirty="0"/>
            </a:br>
            <a:r>
              <a:rPr lang="en-US" dirty="0"/>
              <a:t>replicator has to </a:t>
            </a:r>
            <a:r>
              <a:rPr lang="en-US" b="1" dirty="0">
                <a:solidFill>
                  <a:srgbClr val="FF0000"/>
                </a:solidFill>
              </a:rPr>
              <a:t>find and change all these</a:t>
            </a:r>
            <a:r>
              <a:rPr lang="en-US" dirty="0"/>
              <a:t>.”</a:t>
            </a:r>
          </a:p>
          <a:p>
            <a:pPr marL="0" indent="0" algn="ctr">
              <a:buNone/>
            </a:pPr>
            <a:endParaRPr lang="en-US" dirty="0"/>
          </a:p>
          <a:p>
            <a:pPr marL="0" indent="0" algn="ctr">
              <a:buNone/>
            </a:pPr>
            <a:r>
              <a:rPr lang="en-US" dirty="0"/>
              <a:t>“The author might not realize all the data/subroutine files </a:t>
            </a:r>
            <a:br>
              <a:rPr lang="en-US" dirty="0"/>
            </a:br>
            <a:r>
              <a:rPr lang="en-US" dirty="0"/>
              <a:t>that his code utilizes, and </a:t>
            </a:r>
            <a:br>
              <a:rPr lang="en-US" dirty="0"/>
            </a:br>
            <a:r>
              <a:rPr lang="en-US" b="1" dirty="0">
                <a:solidFill>
                  <a:schemeClr val="accent2">
                    <a:lumMod val="75000"/>
                  </a:schemeClr>
                </a:solidFill>
              </a:rPr>
              <a:t>forget to include</a:t>
            </a:r>
            <a:r>
              <a:rPr lang="en-US" dirty="0"/>
              <a:t> said data/subroutine in his replication files.”</a:t>
            </a:r>
          </a:p>
        </p:txBody>
      </p:sp>
    </p:spTree>
    <p:extLst>
      <p:ext uri="{BB962C8B-B14F-4D97-AF65-F5344CB8AC3E}">
        <p14:creationId xmlns:p14="http://schemas.microsoft.com/office/powerpoint/2010/main" val="12217624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6">
            <a:extLst>
              <a:ext uri="{FF2B5EF4-FFF2-40B4-BE49-F238E27FC236}">
                <a16:creationId xmlns:a16="http://schemas.microsoft.com/office/drawing/2014/main" id="{9AC318E2-AEA5-154A-8140-8A43CF831736}"/>
              </a:ext>
            </a:extLst>
          </p:cNvPr>
          <p:cNvGrpSpPr/>
          <p:nvPr/>
        </p:nvGrpSpPr>
        <p:grpSpPr>
          <a:xfrm>
            <a:off x="442544" y="2428378"/>
            <a:ext cx="3017832" cy="3300409"/>
            <a:chOff x="12343508" y="3704825"/>
            <a:chExt cx="8442036" cy="9232511"/>
          </a:xfrm>
        </p:grpSpPr>
        <p:pic>
          <p:nvPicPr>
            <p:cNvPr id="16" name="Shape 1701">
              <a:extLst>
                <a:ext uri="{FF2B5EF4-FFF2-40B4-BE49-F238E27FC236}">
                  <a16:creationId xmlns:a16="http://schemas.microsoft.com/office/drawing/2014/main" id="{7ADC4E04-EBA0-3840-8777-9F3BB36DC386}"/>
                </a:ext>
              </a:extLst>
            </p:cNvPr>
            <p:cNvPicPr preferRelativeResize="0"/>
            <p:nvPr/>
          </p:nvPicPr>
          <p:blipFill rotWithShape="1">
            <a:blip r:embed="rId3">
              <a:alphaModFix/>
            </a:blip>
            <a:srcRect/>
            <a:stretch/>
          </p:blipFill>
          <p:spPr>
            <a:xfrm>
              <a:off x="12343508" y="3704825"/>
              <a:ext cx="8442036" cy="9232511"/>
            </a:xfrm>
            <a:prstGeom prst="rect">
              <a:avLst/>
            </a:prstGeom>
            <a:noFill/>
            <a:ln>
              <a:noFill/>
            </a:ln>
          </p:spPr>
        </p:pic>
        <p:sp>
          <p:nvSpPr>
            <p:cNvPr id="17" name="Shape 690">
              <a:extLst>
                <a:ext uri="{FF2B5EF4-FFF2-40B4-BE49-F238E27FC236}">
                  <a16:creationId xmlns:a16="http://schemas.microsoft.com/office/drawing/2014/main" id="{3781B736-D21B-1C41-817E-8BF029DEB3F9}"/>
                </a:ext>
              </a:extLst>
            </p:cNvPr>
            <p:cNvSpPr/>
            <p:nvPr/>
          </p:nvSpPr>
          <p:spPr>
            <a:xfrm>
              <a:off x="12902955" y="4240910"/>
              <a:ext cx="7242420" cy="4320599"/>
            </a:xfrm>
            <a:prstGeom prst="rect">
              <a:avLst/>
            </a:prstGeom>
            <a:solidFill>
              <a:schemeClr val="bg1"/>
            </a:solidFill>
            <a:ln>
              <a:noFill/>
            </a:ln>
          </p:spPr>
          <p:txBody>
            <a:bodyPr lIns="45713" tIns="22850" rIns="45713" bIns="22850" anchor="ctr" anchorCtr="0">
              <a:noAutofit/>
            </a:bodyPr>
            <a:lstStyle/>
            <a:p>
              <a:pPr algn="ctr"/>
              <a:endParaRPr>
                <a:solidFill>
                  <a:schemeClr val="bg2">
                    <a:lumMod val="50000"/>
                  </a:schemeClr>
                </a:solidFill>
                <a:latin typeface="Lato"/>
                <a:ea typeface="Lato"/>
                <a:cs typeface="Lato"/>
                <a:sym typeface="Lato"/>
              </a:endParaRPr>
            </a:p>
          </p:txBody>
        </p:sp>
      </p:grpSp>
      <p:pic>
        <p:nvPicPr>
          <p:cNvPr id="4" name="Picture 3">
            <a:extLst>
              <a:ext uri="{FF2B5EF4-FFF2-40B4-BE49-F238E27FC236}">
                <a16:creationId xmlns:a16="http://schemas.microsoft.com/office/drawing/2014/main" id="{1DEB0937-05B5-5F4E-ADC3-133D93F7925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72450" y="2610263"/>
            <a:ext cx="1606544" cy="1544515"/>
          </a:xfrm>
          <a:prstGeom prst="rect">
            <a:avLst/>
          </a:prstGeom>
        </p:spPr>
      </p:pic>
      <p:sp>
        <p:nvSpPr>
          <p:cNvPr id="101" name="Textfeld 33"/>
          <p:cNvSpPr txBox="1"/>
          <p:nvPr/>
        </p:nvSpPr>
        <p:spPr>
          <a:xfrm>
            <a:off x="2167467" y="1047401"/>
            <a:ext cx="8265833" cy="553998"/>
          </a:xfrm>
          <a:prstGeom prst="rect">
            <a:avLst/>
          </a:prstGeom>
          <a:noFill/>
        </p:spPr>
        <p:txBody>
          <a:bodyPr wrap="square" rtlCol="0">
            <a:spAutoFit/>
          </a:bodyPr>
          <a:lstStyle/>
          <a:p>
            <a:r>
              <a:rPr lang="en-US" sz="3000" b="1" dirty="0">
                <a:latin typeface="Montserrat" panose="00000500000000000000" pitchFamily="50" charset="0"/>
              </a:rPr>
              <a:t>Method</a:t>
            </a:r>
            <a:endParaRPr lang="de-DE" sz="3000" b="1" dirty="0">
              <a:latin typeface="Montserrat" panose="00000500000000000000" pitchFamily="50" charset="0"/>
            </a:endParaRPr>
          </a:p>
        </p:txBody>
      </p:sp>
      <p:sp>
        <p:nvSpPr>
          <p:cNvPr id="287" name="Shape 604">
            <a:extLst>
              <a:ext uri="{FF2B5EF4-FFF2-40B4-BE49-F238E27FC236}">
                <a16:creationId xmlns:a16="http://schemas.microsoft.com/office/drawing/2014/main" id="{104A80DF-5CAA-A34F-BC57-1FF64FA49920}"/>
              </a:ext>
            </a:extLst>
          </p:cNvPr>
          <p:cNvSpPr/>
          <p:nvPr/>
        </p:nvSpPr>
        <p:spPr>
          <a:xfrm>
            <a:off x="980155" y="5105551"/>
            <a:ext cx="2623448" cy="400091"/>
          </a:xfrm>
          <a:prstGeom prst="rect">
            <a:avLst/>
          </a:prstGeom>
          <a:noFill/>
          <a:ln>
            <a:noFill/>
          </a:ln>
          <a:effectLst/>
        </p:spPr>
        <p:txBody>
          <a:bodyPr lIns="91412" tIns="45700" rIns="91412" bIns="45700" anchor="t" anchorCtr="0">
            <a:noAutofit/>
          </a:bodyPr>
          <a:lstStyle/>
          <a:p>
            <a:pPr>
              <a:lnSpc>
                <a:spcPct val="130000"/>
              </a:lnSpc>
              <a:buSzPct val="25000"/>
            </a:pPr>
            <a:r>
              <a:rPr lang="id-ID" sz="2000" dirty="0" err="1">
                <a:latin typeface="+mj-lt"/>
                <a:ea typeface="Roboto"/>
                <a:cs typeface="Roboto"/>
                <a:sym typeface="Roboto"/>
              </a:rPr>
              <a:t>Assessment</a:t>
            </a:r>
            <a:r>
              <a:rPr lang="id-ID" sz="2000" dirty="0">
                <a:latin typeface="+mj-lt"/>
                <a:ea typeface="Roboto"/>
                <a:cs typeface="Roboto"/>
                <a:sym typeface="Roboto"/>
              </a:rPr>
              <a:t> </a:t>
            </a:r>
            <a:r>
              <a:rPr lang="id-ID" sz="2000" dirty="0" err="1">
                <a:latin typeface="+mj-lt"/>
                <a:ea typeface="Roboto"/>
                <a:cs typeface="Roboto"/>
                <a:sym typeface="Roboto"/>
              </a:rPr>
              <a:t>Form</a:t>
            </a:r>
            <a:endParaRPr lang="id-ID" sz="2000" dirty="0">
              <a:latin typeface="+mj-lt"/>
              <a:ea typeface="Roboto"/>
              <a:cs typeface="Roboto"/>
              <a:sym typeface="Roboto"/>
            </a:endParaRPr>
          </a:p>
        </p:txBody>
      </p:sp>
      <p:sp>
        <p:nvSpPr>
          <p:cNvPr id="288" name="Shape 3810">
            <a:extLst>
              <a:ext uri="{FF2B5EF4-FFF2-40B4-BE49-F238E27FC236}">
                <a16:creationId xmlns:a16="http://schemas.microsoft.com/office/drawing/2014/main" id="{3FAB3E6B-EF09-D34B-BD50-54ABE8AFFCFA}"/>
              </a:ext>
            </a:extLst>
          </p:cNvPr>
          <p:cNvSpPr/>
          <p:nvPr/>
        </p:nvSpPr>
        <p:spPr>
          <a:xfrm>
            <a:off x="765688" y="5263770"/>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900">
              <a:solidFill>
                <a:schemeClr val="bg2">
                  <a:lumMod val="50000"/>
                </a:schemeClr>
              </a:solidFill>
              <a:latin typeface="+mj-lt"/>
              <a:sym typeface="Lato"/>
            </a:endParaRPr>
          </a:p>
        </p:txBody>
      </p:sp>
    </p:spTree>
    <p:extLst>
      <p:ext uri="{BB962C8B-B14F-4D97-AF65-F5344CB8AC3E}">
        <p14:creationId xmlns:p14="http://schemas.microsoft.com/office/powerpoint/2010/main" val="407274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8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6">
            <a:extLst>
              <a:ext uri="{FF2B5EF4-FFF2-40B4-BE49-F238E27FC236}">
                <a16:creationId xmlns:a16="http://schemas.microsoft.com/office/drawing/2014/main" id="{9AC318E2-AEA5-154A-8140-8A43CF831736}"/>
              </a:ext>
            </a:extLst>
          </p:cNvPr>
          <p:cNvGrpSpPr/>
          <p:nvPr/>
        </p:nvGrpSpPr>
        <p:grpSpPr>
          <a:xfrm>
            <a:off x="442544" y="2428378"/>
            <a:ext cx="3017832" cy="3300409"/>
            <a:chOff x="12343508" y="3704825"/>
            <a:chExt cx="8442036" cy="9232511"/>
          </a:xfrm>
        </p:grpSpPr>
        <p:pic>
          <p:nvPicPr>
            <p:cNvPr id="16" name="Shape 1701">
              <a:extLst>
                <a:ext uri="{FF2B5EF4-FFF2-40B4-BE49-F238E27FC236}">
                  <a16:creationId xmlns:a16="http://schemas.microsoft.com/office/drawing/2014/main" id="{7ADC4E04-EBA0-3840-8777-9F3BB36DC386}"/>
                </a:ext>
              </a:extLst>
            </p:cNvPr>
            <p:cNvPicPr preferRelativeResize="0"/>
            <p:nvPr/>
          </p:nvPicPr>
          <p:blipFill rotWithShape="1">
            <a:blip r:embed="rId3">
              <a:alphaModFix/>
            </a:blip>
            <a:srcRect/>
            <a:stretch/>
          </p:blipFill>
          <p:spPr>
            <a:xfrm>
              <a:off x="12343508" y="3704825"/>
              <a:ext cx="8442036" cy="9232511"/>
            </a:xfrm>
            <a:prstGeom prst="rect">
              <a:avLst/>
            </a:prstGeom>
            <a:noFill/>
            <a:ln>
              <a:noFill/>
            </a:ln>
          </p:spPr>
        </p:pic>
        <p:sp>
          <p:nvSpPr>
            <p:cNvPr id="17" name="Shape 690">
              <a:extLst>
                <a:ext uri="{FF2B5EF4-FFF2-40B4-BE49-F238E27FC236}">
                  <a16:creationId xmlns:a16="http://schemas.microsoft.com/office/drawing/2014/main" id="{3781B736-D21B-1C41-817E-8BF029DEB3F9}"/>
                </a:ext>
              </a:extLst>
            </p:cNvPr>
            <p:cNvSpPr/>
            <p:nvPr/>
          </p:nvSpPr>
          <p:spPr>
            <a:xfrm>
              <a:off x="12902955" y="4240910"/>
              <a:ext cx="7242420" cy="4320599"/>
            </a:xfrm>
            <a:prstGeom prst="rect">
              <a:avLst/>
            </a:prstGeom>
            <a:solidFill>
              <a:schemeClr val="bg1"/>
            </a:solidFill>
            <a:ln>
              <a:noFill/>
            </a:ln>
          </p:spPr>
          <p:txBody>
            <a:bodyPr lIns="45713" tIns="22850" rIns="45713" bIns="22850" anchor="ctr" anchorCtr="0">
              <a:noAutofit/>
            </a:bodyPr>
            <a:lstStyle/>
            <a:p>
              <a:pPr algn="ctr"/>
              <a:endParaRPr>
                <a:solidFill>
                  <a:schemeClr val="bg2">
                    <a:lumMod val="50000"/>
                  </a:schemeClr>
                </a:solidFill>
                <a:latin typeface="Lato"/>
                <a:ea typeface="Lato"/>
                <a:cs typeface="Lato"/>
                <a:sym typeface="Lato"/>
              </a:endParaRPr>
            </a:p>
          </p:txBody>
        </p:sp>
      </p:grpSp>
      <p:pic>
        <p:nvPicPr>
          <p:cNvPr id="4" name="Picture 3">
            <a:extLst>
              <a:ext uri="{FF2B5EF4-FFF2-40B4-BE49-F238E27FC236}">
                <a16:creationId xmlns:a16="http://schemas.microsoft.com/office/drawing/2014/main" id="{1DEB0937-05B5-5F4E-ADC3-133D93F7925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72450" y="2610263"/>
            <a:ext cx="1606544" cy="1544515"/>
          </a:xfrm>
          <a:prstGeom prst="rect">
            <a:avLst/>
          </a:prstGeom>
        </p:spPr>
      </p:pic>
      <p:sp>
        <p:nvSpPr>
          <p:cNvPr id="287" name="Shape 604">
            <a:extLst>
              <a:ext uri="{FF2B5EF4-FFF2-40B4-BE49-F238E27FC236}">
                <a16:creationId xmlns:a16="http://schemas.microsoft.com/office/drawing/2014/main" id="{104A80DF-5CAA-A34F-BC57-1FF64FA49920}"/>
              </a:ext>
            </a:extLst>
          </p:cNvPr>
          <p:cNvSpPr/>
          <p:nvPr/>
        </p:nvSpPr>
        <p:spPr>
          <a:xfrm>
            <a:off x="980155" y="5105551"/>
            <a:ext cx="2623448" cy="400091"/>
          </a:xfrm>
          <a:prstGeom prst="rect">
            <a:avLst/>
          </a:prstGeom>
          <a:noFill/>
          <a:ln>
            <a:noFill/>
          </a:ln>
          <a:effectLst/>
        </p:spPr>
        <p:txBody>
          <a:bodyPr lIns="91412" tIns="45700" rIns="91412" bIns="45700" anchor="t" anchorCtr="0">
            <a:noAutofit/>
          </a:bodyPr>
          <a:lstStyle/>
          <a:p>
            <a:pPr>
              <a:lnSpc>
                <a:spcPct val="130000"/>
              </a:lnSpc>
              <a:buSzPct val="25000"/>
            </a:pPr>
            <a:r>
              <a:rPr lang="id-ID" sz="2000" dirty="0" err="1">
                <a:latin typeface="+mj-lt"/>
                <a:ea typeface="Roboto"/>
                <a:cs typeface="Roboto"/>
                <a:sym typeface="Roboto"/>
              </a:rPr>
              <a:t>Assessment</a:t>
            </a:r>
            <a:r>
              <a:rPr lang="id-ID" sz="2000" dirty="0">
                <a:latin typeface="+mj-lt"/>
                <a:ea typeface="Roboto"/>
                <a:cs typeface="Roboto"/>
                <a:sym typeface="Roboto"/>
              </a:rPr>
              <a:t> </a:t>
            </a:r>
            <a:r>
              <a:rPr lang="id-ID" sz="2000" dirty="0" err="1">
                <a:latin typeface="+mj-lt"/>
                <a:ea typeface="Roboto"/>
                <a:cs typeface="Roboto"/>
                <a:sym typeface="Roboto"/>
              </a:rPr>
              <a:t>Form</a:t>
            </a:r>
            <a:endParaRPr lang="id-ID" sz="2000" dirty="0">
              <a:latin typeface="+mj-lt"/>
              <a:ea typeface="Roboto"/>
              <a:cs typeface="Roboto"/>
              <a:sym typeface="Roboto"/>
            </a:endParaRPr>
          </a:p>
        </p:txBody>
      </p:sp>
      <p:sp>
        <p:nvSpPr>
          <p:cNvPr id="288" name="Shape 3810">
            <a:extLst>
              <a:ext uri="{FF2B5EF4-FFF2-40B4-BE49-F238E27FC236}">
                <a16:creationId xmlns:a16="http://schemas.microsoft.com/office/drawing/2014/main" id="{3FAB3E6B-EF09-D34B-BD50-54ABE8AFFCFA}"/>
              </a:ext>
            </a:extLst>
          </p:cNvPr>
          <p:cNvSpPr/>
          <p:nvPr/>
        </p:nvSpPr>
        <p:spPr>
          <a:xfrm>
            <a:off x="765688" y="5263770"/>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900">
              <a:solidFill>
                <a:schemeClr val="bg2">
                  <a:lumMod val="50000"/>
                </a:schemeClr>
              </a:solidFill>
              <a:latin typeface="+mj-lt"/>
              <a:sym typeface="Lato"/>
            </a:endParaRPr>
          </a:p>
        </p:txBody>
      </p:sp>
      <p:sp>
        <p:nvSpPr>
          <p:cNvPr id="294" name="Shape 604">
            <a:extLst>
              <a:ext uri="{FF2B5EF4-FFF2-40B4-BE49-F238E27FC236}">
                <a16:creationId xmlns:a16="http://schemas.microsoft.com/office/drawing/2014/main" id="{5B994360-D20B-254C-AD8E-99EC4F699158}"/>
              </a:ext>
            </a:extLst>
          </p:cNvPr>
          <p:cNvSpPr/>
          <p:nvPr/>
        </p:nvSpPr>
        <p:spPr>
          <a:xfrm>
            <a:off x="4720367" y="5103842"/>
            <a:ext cx="2623448" cy="429383"/>
          </a:xfrm>
          <a:prstGeom prst="rect">
            <a:avLst/>
          </a:prstGeom>
          <a:noFill/>
          <a:ln>
            <a:noFill/>
          </a:ln>
          <a:effectLst/>
        </p:spPr>
        <p:txBody>
          <a:bodyPr lIns="91412" tIns="45700" rIns="91412" bIns="45700" anchor="t" anchorCtr="0">
            <a:noAutofit/>
          </a:bodyPr>
          <a:lstStyle/>
          <a:p>
            <a:pPr>
              <a:lnSpc>
                <a:spcPct val="130000"/>
              </a:lnSpc>
              <a:buSzPct val="25000"/>
            </a:pPr>
            <a:r>
              <a:rPr lang="id-ID" sz="2000" dirty="0" err="1">
                <a:latin typeface="+mj-lt"/>
                <a:ea typeface="Roboto"/>
                <a:cs typeface="Roboto"/>
                <a:sym typeface="Roboto"/>
              </a:rPr>
              <a:t>Reproduction</a:t>
            </a:r>
            <a:r>
              <a:rPr lang="id-ID" sz="2000" dirty="0">
                <a:latin typeface="+mj-lt"/>
                <a:ea typeface="Roboto"/>
                <a:cs typeface="Roboto"/>
                <a:sym typeface="Roboto"/>
              </a:rPr>
              <a:t> </a:t>
            </a:r>
            <a:r>
              <a:rPr lang="id-ID" sz="2000" dirty="0" err="1">
                <a:latin typeface="+mj-lt"/>
                <a:ea typeface="Roboto"/>
                <a:cs typeface="Roboto"/>
                <a:sym typeface="Roboto"/>
              </a:rPr>
              <a:t>Exercise</a:t>
            </a:r>
            <a:endParaRPr lang="id-ID" sz="2000" dirty="0">
              <a:latin typeface="+mj-lt"/>
              <a:ea typeface="Roboto"/>
              <a:cs typeface="Roboto"/>
              <a:sym typeface="Roboto"/>
            </a:endParaRPr>
          </a:p>
        </p:txBody>
      </p:sp>
      <p:sp>
        <p:nvSpPr>
          <p:cNvPr id="295" name="Shape 3810">
            <a:extLst>
              <a:ext uri="{FF2B5EF4-FFF2-40B4-BE49-F238E27FC236}">
                <a16:creationId xmlns:a16="http://schemas.microsoft.com/office/drawing/2014/main" id="{2DAE1FDB-60F9-DE47-8B8C-94B862C028DA}"/>
              </a:ext>
            </a:extLst>
          </p:cNvPr>
          <p:cNvSpPr/>
          <p:nvPr/>
        </p:nvSpPr>
        <p:spPr>
          <a:xfrm>
            <a:off x="4505901" y="5262061"/>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900">
              <a:solidFill>
                <a:schemeClr val="bg2">
                  <a:lumMod val="50000"/>
                </a:schemeClr>
              </a:solidFill>
              <a:latin typeface="+mj-lt"/>
              <a:sym typeface="Lato"/>
            </a:endParaRPr>
          </a:p>
        </p:txBody>
      </p:sp>
      <p:pic>
        <p:nvPicPr>
          <p:cNvPr id="3" name="Picture 2">
            <a:extLst>
              <a:ext uri="{FF2B5EF4-FFF2-40B4-BE49-F238E27FC236}">
                <a16:creationId xmlns:a16="http://schemas.microsoft.com/office/drawing/2014/main" id="{34911E05-6115-9340-AA0C-95B0D9342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441" y="2527450"/>
            <a:ext cx="3266568" cy="2177712"/>
          </a:xfrm>
          <a:prstGeom prst="rect">
            <a:avLst/>
          </a:prstGeom>
        </p:spPr>
      </p:pic>
      <p:sp>
        <p:nvSpPr>
          <p:cNvPr id="13" name="Textfeld 33"/>
          <p:cNvSpPr txBox="1"/>
          <p:nvPr/>
        </p:nvSpPr>
        <p:spPr>
          <a:xfrm>
            <a:off x="2167467" y="1047401"/>
            <a:ext cx="8265833" cy="553998"/>
          </a:xfrm>
          <a:prstGeom prst="rect">
            <a:avLst/>
          </a:prstGeom>
          <a:noFill/>
        </p:spPr>
        <p:txBody>
          <a:bodyPr wrap="square" rtlCol="0">
            <a:spAutoFit/>
          </a:bodyPr>
          <a:lstStyle/>
          <a:p>
            <a:r>
              <a:rPr lang="en-US" sz="3000" b="1" dirty="0">
                <a:latin typeface="Montserrat" panose="00000500000000000000" pitchFamily="50" charset="0"/>
              </a:rPr>
              <a:t>Method</a:t>
            </a:r>
            <a:endParaRPr lang="de-DE" sz="3000" b="1" dirty="0">
              <a:latin typeface="Montserrat" panose="00000500000000000000" pitchFamily="50" charset="0"/>
            </a:endParaRPr>
          </a:p>
        </p:txBody>
      </p:sp>
    </p:spTree>
    <p:extLst>
      <p:ext uri="{BB962C8B-B14F-4D97-AF65-F5344CB8AC3E}">
        <p14:creationId xmlns:p14="http://schemas.microsoft.com/office/powerpoint/2010/main" val="7527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88" grpId="0" animBg="1"/>
      <p:bldP spid="294" grpId="0"/>
      <p:bldP spid="29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Grafik 19">
            <a:extLst>
              <a:ext uri="{FF2B5EF4-FFF2-40B4-BE49-F238E27FC236}">
                <a16:creationId xmlns:a16="http://schemas.microsoft.com/office/drawing/2014/main" id="{4152C2D9-3C92-9E47-8ECC-EACDD90C2C1E}"/>
              </a:ext>
            </a:extLst>
          </p:cNvPr>
          <p:cNvPicPr>
            <a:picLocks noChangeAspect="1"/>
          </p:cNvPicPr>
          <p:nvPr/>
        </p:nvPicPr>
        <p:blipFill>
          <a:blip r:embed="rId3"/>
          <a:stretch>
            <a:fillRect/>
          </a:stretch>
        </p:blipFill>
        <p:spPr>
          <a:xfrm>
            <a:off x="8929124" y="2154398"/>
            <a:ext cx="2146171" cy="3656202"/>
          </a:xfrm>
          <a:prstGeom prst="rect">
            <a:avLst/>
          </a:prstGeom>
        </p:spPr>
      </p:pic>
      <p:grpSp>
        <p:nvGrpSpPr>
          <p:cNvPr id="15" name="Gruppieren 16">
            <a:extLst>
              <a:ext uri="{FF2B5EF4-FFF2-40B4-BE49-F238E27FC236}">
                <a16:creationId xmlns:a16="http://schemas.microsoft.com/office/drawing/2014/main" id="{9AC318E2-AEA5-154A-8140-8A43CF831736}"/>
              </a:ext>
            </a:extLst>
          </p:cNvPr>
          <p:cNvGrpSpPr/>
          <p:nvPr/>
        </p:nvGrpSpPr>
        <p:grpSpPr>
          <a:xfrm>
            <a:off x="442544" y="2428378"/>
            <a:ext cx="3017832" cy="3300409"/>
            <a:chOff x="12343508" y="3704825"/>
            <a:chExt cx="8442036" cy="9232511"/>
          </a:xfrm>
        </p:grpSpPr>
        <p:pic>
          <p:nvPicPr>
            <p:cNvPr id="16" name="Shape 1701">
              <a:extLst>
                <a:ext uri="{FF2B5EF4-FFF2-40B4-BE49-F238E27FC236}">
                  <a16:creationId xmlns:a16="http://schemas.microsoft.com/office/drawing/2014/main" id="{7ADC4E04-EBA0-3840-8777-9F3BB36DC386}"/>
                </a:ext>
              </a:extLst>
            </p:cNvPr>
            <p:cNvPicPr preferRelativeResize="0"/>
            <p:nvPr/>
          </p:nvPicPr>
          <p:blipFill rotWithShape="1">
            <a:blip r:embed="rId4">
              <a:alphaModFix/>
            </a:blip>
            <a:srcRect/>
            <a:stretch/>
          </p:blipFill>
          <p:spPr>
            <a:xfrm>
              <a:off x="12343508" y="3704825"/>
              <a:ext cx="8442036" cy="9232511"/>
            </a:xfrm>
            <a:prstGeom prst="rect">
              <a:avLst/>
            </a:prstGeom>
            <a:noFill/>
            <a:ln>
              <a:noFill/>
            </a:ln>
          </p:spPr>
        </p:pic>
        <p:sp>
          <p:nvSpPr>
            <p:cNvPr id="17" name="Shape 690">
              <a:extLst>
                <a:ext uri="{FF2B5EF4-FFF2-40B4-BE49-F238E27FC236}">
                  <a16:creationId xmlns:a16="http://schemas.microsoft.com/office/drawing/2014/main" id="{3781B736-D21B-1C41-817E-8BF029DEB3F9}"/>
                </a:ext>
              </a:extLst>
            </p:cNvPr>
            <p:cNvSpPr/>
            <p:nvPr/>
          </p:nvSpPr>
          <p:spPr>
            <a:xfrm>
              <a:off x="12902955" y="4240910"/>
              <a:ext cx="7242420" cy="4320599"/>
            </a:xfrm>
            <a:prstGeom prst="rect">
              <a:avLst/>
            </a:prstGeom>
            <a:solidFill>
              <a:schemeClr val="bg1"/>
            </a:solidFill>
            <a:ln>
              <a:noFill/>
            </a:ln>
          </p:spPr>
          <p:txBody>
            <a:bodyPr lIns="45713" tIns="22850" rIns="45713" bIns="22850" anchor="ctr" anchorCtr="0">
              <a:noAutofit/>
            </a:bodyPr>
            <a:lstStyle/>
            <a:p>
              <a:pPr algn="ctr"/>
              <a:endParaRPr>
                <a:solidFill>
                  <a:schemeClr val="bg2">
                    <a:lumMod val="50000"/>
                  </a:schemeClr>
                </a:solidFill>
                <a:latin typeface="Lato"/>
                <a:ea typeface="Lato"/>
                <a:cs typeface="Lato"/>
                <a:sym typeface="Lato"/>
              </a:endParaRPr>
            </a:p>
          </p:txBody>
        </p:sp>
      </p:grpSp>
      <p:pic>
        <p:nvPicPr>
          <p:cNvPr id="4" name="Picture 3">
            <a:extLst>
              <a:ext uri="{FF2B5EF4-FFF2-40B4-BE49-F238E27FC236}">
                <a16:creationId xmlns:a16="http://schemas.microsoft.com/office/drawing/2014/main" id="{1DEB0937-05B5-5F4E-ADC3-133D93F7925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72450" y="2610263"/>
            <a:ext cx="1606544" cy="1544515"/>
          </a:xfrm>
          <a:prstGeom prst="rect">
            <a:avLst/>
          </a:prstGeom>
        </p:spPr>
      </p:pic>
      <p:sp>
        <p:nvSpPr>
          <p:cNvPr id="287" name="Shape 604">
            <a:extLst>
              <a:ext uri="{FF2B5EF4-FFF2-40B4-BE49-F238E27FC236}">
                <a16:creationId xmlns:a16="http://schemas.microsoft.com/office/drawing/2014/main" id="{104A80DF-5CAA-A34F-BC57-1FF64FA49920}"/>
              </a:ext>
            </a:extLst>
          </p:cNvPr>
          <p:cNvSpPr/>
          <p:nvPr/>
        </p:nvSpPr>
        <p:spPr>
          <a:xfrm>
            <a:off x="980155" y="5105551"/>
            <a:ext cx="2623448" cy="400091"/>
          </a:xfrm>
          <a:prstGeom prst="rect">
            <a:avLst/>
          </a:prstGeom>
          <a:noFill/>
          <a:ln>
            <a:noFill/>
          </a:ln>
          <a:effectLst/>
        </p:spPr>
        <p:txBody>
          <a:bodyPr lIns="91412" tIns="45700" rIns="91412" bIns="45700" anchor="t" anchorCtr="0">
            <a:noAutofit/>
          </a:bodyPr>
          <a:lstStyle/>
          <a:p>
            <a:pPr>
              <a:lnSpc>
                <a:spcPct val="130000"/>
              </a:lnSpc>
              <a:buSzPct val="25000"/>
            </a:pPr>
            <a:r>
              <a:rPr lang="id-ID" sz="2000" dirty="0" err="1">
                <a:latin typeface="+mj-lt"/>
                <a:ea typeface="Roboto"/>
                <a:cs typeface="Roboto"/>
                <a:sym typeface="Roboto"/>
              </a:rPr>
              <a:t>Assessment</a:t>
            </a:r>
            <a:r>
              <a:rPr lang="id-ID" sz="2000" dirty="0">
                <a:latin typeface="+mj-lt"/>
                <a:ea typeface="Roboto"/>
                <a:cs typeface="Roboto"/>
                <a:sym typeface="Roboto"/>
              </a:rPr>
              <a:t> </a:t>
            </a:r>
            <a:r>
              <a:rPr lang="id-ID" sz="2000" dirty="0" err="1">
                <a:latin typeface="+mj-lt"/>
                <a:ea typeface="Roboto"/>
                <a:cs typeface="Roboto"/>
                <a:sym typeface="Roboto"/>
              </a:rPr>
              <a:t>Form</a:t>
            </a:r>
            <a:endParaRPr lang="id-ID" sz="2000" dirty="0">
              <a:latin typeface="+mj-lt"/>
              <a:ea typeface="Roboto"/>
              <a:cs typeface="Roboto"/>
              <a:sym typeface="Roboto"/>
            </a:endParaRPr>
          </a:p>
        </p:txBody>
      </p:sp>
      <p:sp>
        <p:nvSpPr>
          <p:cNvPr id="288" name="Shape 3810">
            <a:extLst>
              <a:ext uri="{FF2B5EF4-FFF2-40B4-BE49-F238E27FC236}">
                <a16:creationId xmlns:a16="http://schemas.microsoft.com/office/drawing/2014/main" id="{3FAB3E6B-EF09-D34B-BD50-54ABE8AFFCFA}"/>
              </a:ext>
            </a:extLst>
          </p:cNvPr>
          <p:cNvSpPr/>
          <p:nvPr/>
        </p:nvSpPr>
        <p:spPr>
          <a:xfrm>
            <a:off x="765688" y="5263770"/>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900">
              <a:solidFill>
                <a:schemeClr val="bg2">
                  <a:lumMod val="50000"/>
                </a:schemeClr>
              </a:solidFill>
              <a:latin typeface="+mj-lt"/>
              <a:sym typeface="Lato"/>
            </a:endParaRPr>
          </a:p>
        </p:txBody>
      </p:sp>
      <p:sp>
        <p:nvSpPr>
          <p:cNvPr id="294" name="Shape 604">
            <a:extLst>
              <a:ext uri="{FF2B5EF4-FFF2-40B4-BE49-F238E27FC236}">
                <a16:creationId xmlns:a16="http://schemas.microsoft.com/office/drawing/2014/main" id="{5B994360-D20B-254C-AD8E-99EC4F699158}"/>
              </a:ext>
            </a:extLst>
          </p:cNvPr>
          <p:cNvSpPr/>
          <p:nvPr/>
        </p:nvSpPr>
        <p:spPr>
          <a:xfrm>
            <a:off x="4720367" y="5103842"/>
            <a:ext cx="2623448" cy="429383"/>
          </a:xfrm>
          <a:prstGeom prst="rect">
            <a:avLst/>
          </a:prstGeom>
          <a:noFill/>
          <a:ln>
            <a:noFill/>
          </a:ln>
          <a:effectLst/>
        </p:spPr>
        <p:txBody>
          <a:bodyPr lIns="91412" tIns="45700" rIns="91412" bIns="45700" anchor="t" anchorCtr="0">
            <a:noAutofit/>
          </a:bodyPr>
          <a:lstStyle/>
          <a:p>
            <a:pPr>
              <a:lnSpc>
                <a:spcPct val="130000"/>
              </a:lnSpc>
              <a:buSzPct val="25000"/>
            </a:pPr>
            <a:r>
              <a:rPr lang="id-ID" sz="2000" dirty="0" err="1">
                <a:latin typeface="+mj-lt"/>
                <a:ea typeface="Roboto"/>
                <a:cs typeface="Roboto"/>
                <a:sym typeface="Roboto"/>
              </a:rPr>
              <a:t>Reproduction</a:t>
            </a:r>
            <a:r>
              <a:rPr lang="id-ID" sz="2000" dirty="0">
                <a:latin typeface="+mj-lt"/>
                <a:ea typeface="Roboto"/>
                <a:cs typeface="Roboto"/>
                <a:sym typeface="Roboto"/>
              </a:rPr>
              <a:t> </a:t>
            </a:r>
            <a:r>
              <a:rPr lang="id-ID" sz="2000" dirty="0" err="1">
                <a:latin typeface="+mj-lt"/>
                <a:ea typeface="Roboto"/>
                <a:cs typeface="Roboto"/>
                <a:sym typeface="Roboto"/>
              </a:rPr>
              <a:t>Exercise</a:t>
            </a:r>
            <a:endParaRPr lang="id-ID" sz="2000" dirty="0">
              <a:latin typeface="+mj-lt"/>
              <a:ea typeface="Roboto"/>
              <a:cs typeface="Roboto"/>
              <a:sym typeface="Roboto"/>
            </a:endParaRPr>
          </a:p>
        </p:txBody>
      </p:sp>
      <p:sp>
        <p:nvSpPr>
          <p:cNvPr id="295" name="Shape 3810">
            <a:extLst>
              <a:ext uri="{FF2B5EF4-FFF2-40B4-BE49-F238E27FC236}">
                <a16:creationId xmlns:a16="http://schemas.microsoft.com/office/drawing/2014/main" id="{2DAE1FDB-60F9-DE47-8B8C-94B862C028DA}"/>
              </a:ext>
            </a:extLst>
          </p:cNvPr>
          <p:cNvSpPr/>
          <p:nvPr/>
        </p:nvSpPr>
        <p:spPr>
          <a:xfrm>
            <a:off x="4505901" y="5262061"/>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900">
              <a:solidFill>
                <a:schemeClr val="bg2">
                  <a:lumMod val="50000"/>
                </a:schemeClr>
              </a:solidFill>
              <a:latin typeface="+mj-lt"/>
              <a:sym typeface="Lato"/>
            </a:endParaRPr>
          </a:p>
        </p:txBody>
      </p:sp>
      <p:pic>
        <p:nvPicPr>
          <p:cNvPr id="3" name="Picture 2">
            <a:extLst>
              <a:ext uri="{FF2B5EF4-FFF2-40B4-BE49-F238E27FC236}">
                <a16:creationId xmlns:a16="http://schemas.microsoft.com/office/drawing/2014/main" id="{34911E05-6115-9340-AA0C-95B0D93424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3441" y="2527450"/>
            <a:ext cx="3266568" cy="2177712"/>
          </a:xfrm>
          <a:prstGeom prst="rect">
            <a:avLst/>
          </a:prstGeom>
        </p:spPr>
      </p:pic>
      <p:sp>
        <p:nvSpPr>
          <p:cNvPr id="18" name="Shape 3810">
            <a:extLst>
              <a:ext uri="{FF2B5EF4-FFF2-40B4-BE49-F238E27FC236}">
                <a16:creationId xmlns:a16="http://schemas.microsoft.com/office/drawing/2014/main" id="{FDCACFFE-DC34-1A47-B149-2B10768539C0}"/>
              </a:ext>
            </a:extLst>
          </p:cNvPr>
          <p:cNvSpPr/>
          <p:nvPr/>
        </p:nvSpPr>
        <p:spPr>
          <a:xfrm>
            <a:off x="8793672" y="5262061"/>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900">
              <a:solidFill>
                <a:schemeClr val="bg2">
                  <a:lumMod val="50000"/>
                </a:schemeClr>
              </a:solidFill>
              <a:latin typeface="+mj-lt"/>
              <a:sym typeface="Lato"/>
            </a:endParaRPr>
          </a:p>
        </p:txBody>
      </p:sp>
      <p:sp>
        <p:nvSpPr>
          <p:cNvPr id="20" name="Shape 604">
            <a:extLst>
              <a:ext uri="{FF2B5EF4-FFF2-40B4-BE49-F238E27FC236}">
                <a16:creationId xmlns:a16="http://schemas.microsoft.com/office/drawing/2014/main" id="{0452A27A-FF07-1B45-A7F8-73A6CC13D5B9}"/>
              </a:ext>
            </a:extLst>
          </p:cNvPr>
          <p:cNvSpPr/>
          <p:nvPr/>
        </p:nvSpPr>
        <p:spPr>
          <a:xfrm>
            <a:off x="8995244" y="5103842"/>
            <a:ext cx="2623448" cy="400091"/>
          </a:xfrm>
          <a:prstGeom prst="rect">
            <a:avLst/>
          </a:prstGeom>
          <a:noFill/>
          <a:ln>
            <a:noFill/>
          </a:ln>
          <a:effectLst/>
        </p:spPr>
        <p:txBody>
          <a:bodyPr lIns="91412" tIns="45700" rIns="91412" bIns="45700" anchor="t" anchorCtr="0">
            <a:noAutofit/>
          </a:bodyPr>
          <a:lstStyle/>
          <a:p>
            <a:pPr>
              <a:lnSpc>
                <a:spcPct val="130000"/>
              </a:lnSpc>
              <a:buSzPct val="25000"/>
            </a:pPr>
            <a:r>
              <a:rPr lang="id-ID" sz="2000" dirty="0" err="1">
                <a:latin typeface="+mj-lt"/>
                <a:ea typeface="Roboto"/>
                <a:cs typeface="Roboto"/>
                <a:sym typeface="Roboto"/>
              </a:rPr>
              <a:t>Exit</a:t>
            </a:r>
            <a:r>
              <a:rPr lang="id-ID" sz="2000" dirty="0">
                <a:latin typeface="+mj-lt"/>
                <a:ea typeface="Roboto"/>
                <a:cs typeface="Roboto"/>
                <a:sym typeface="Roboto"/>
              </a:rPr>
              <a:t> </a:t>
            </a:r>
            <a:r>
              <a:rPr lang="id-ID" sz="2000" dirty="0" err="1">
                <a:latin typeface="+mj-lt"/>
                <a:ea typeface="Roboto"/>
                <a:cs typeface="Roboto"/>
                <a:sym typeface="Roboto"/>
              </a:rPr>
              <a:t>Questionnaire</a:t>
            </a:r>
            <a:endParaRPr lang="id-ID" sz="2000" dirty="0">
              <a:latin typeface="+mj-lt"/>
              <a:ea typeface="Roboto"/>
              <a:cs typeface="Roboto"/>
              <a:sym typeface="Roboto"/>
            </a:endParaRPr>
          </a:p>
        </p:txBody>
      </p:sp>
      <p:pic>
        <p:nvPicPr>
          <p:cNvPr id="6" name="Picture 5">
            <a:extLst>
              <a:ext uri="{FF2B5EF4-FFF2-40B4-BE49-F238E27FC236}">
                <a16:creationId xmlns:a16="http://schemas.microsoft.com/office/drawing/2014/main" id="{F2AD5355-A05E-1F48-B626-34B8DF34A1C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4071" r="12133"/>
          <a:stretch/>
        </p:blipFill>
        <p:spPr>
          <a:xfrm>
            <a:off x="9198384" y="2519603"/>
            <a:ext cx="1674404" cy="2018941"/>
          </a:xfrm>
          <a:prstGeom prst="rect">
            <a:avLst/>
          </a:prstGeom>
        </p:spPr>
      </p:pic>
      <p:sp>
        <p:nvSpPr>
          <p:cNvPr id="19" name="Textfeld 33"/>
          <p:cNvSpPr txBox="1"/>
          <p:nvPr/>
        </p:nvSpPr>
        <p:spPr>
          <a:xfrm>
            <a:off x="2167467" y="1047401"/>
            <a:ext cx="8265833" cy="553998"/>
          </a:xfrm>
          <a:prstGeom prst="rect">
            <a:avLst/>
          </a:prstGeom>
          <a:noFill/>
        </p:spPr>
        <p:txBody>
          <a:bodyPr wrap="square" rtlCol="0">
            <a:spAutoFit/>
          </a:bodyPr>
          <a:lstStyle/>
          <a:p>
            <a:r>
              <a:rPr lang="en-US" sz="3000" b="1" dirty="0">
                <a:latin typeface="Montserrat" panose="00000500000000000000" pitchFamily="50" charset="0"/>
              </a:rPr>
              <a:t>Method</a:t>
            </a:r>
            <a:endParaRPr lang="de-DE" sz="3000" b="1" dirty="0">
              <a:latin typeface="Montserrat" panose="00000500000000000000" pitchFamily="50" charset="0"/>
            </a:endParaRPr>
          </a:p>
        </p:txBody>
      </p:sp>
    </p:spTree>
    <p:extLst>
      <p:ext uri="{BB962C8B-B14F-4D97-AF65-F5344CB8AC3E}">
        <p14:creationId xmlns:p14="http://schemas.microsoft.com/office/powerpoint/2010/main" val="87558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88" grpId="0" animBg="1"/>
      <p:bldP spid="294" grpId="0"/>
      <p:bldP spid="295" grpId="0" animBg="1"/>
      <p:bldP spid="18" grpId="0" animBg="1"/>
      <p:bldP spid="2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63256"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feld 58">
            <a:extLst>
              <a:ext uri="{FF2B5EF4-FFF2-40B4-BE49-F238E27FC236}">
                <a16:creationId xmlns:a16="http://schemas.microsoft.com/office/drawing/2014/main" id="{2BD177D0-5D11-404F-B742-5D7B71857A88}"/>
              </a:ext>
            </a:extLst>
          </p:cNvPr>
          <p:cNvSpPr txBox="1"/>
          <p:nvPr/>
        </p:nvSpPr>
        <p:spPr>
          <a:xfrm>
            <a:off x="2321454" y="2834036"/>
            <a:ext cx="2607777" cy="646331"/>
          </a:xfrm>
          <a:prstGeom prst="rect">
            <a:avLst/>
          </a:prstGeom>
          <a:noFill/>
        </p:spPr>
        <p:txBody>
          <a:bodyPr wrap="square" rtlCol="0">
            <a:spAutoFit/>
          </a:bodyPr>
          <a:lstStyle/>
          <a:p>
            <a:pPr>
              <a:lnSpc>
                <a:spcPct val="150000"/>
              </a:lnSpc>
            </a:pPr>
            <a:r>
              <a:rPr lang="en-US" sz="2400" b="1" dirty="0">
                <a:solidFill>
                  <a:schemeClr val="accent2">
                    <a:lumMod val="60000"/>
                    <a:lumOff val="40000"/>
                  </a:schemeClr>
                </a:solidFill>
                <a:latin typeface="Calibri Light" panose="020F0302020204030204" pitchFamily="34" charset="0"/>
              </a:rPr>
              <a:t>Our</a:t>
            </a:r>
            <a:r>
              <a:rPr lang="de-DE" sz="2400" b="1" dirty="0">
                <a:solidFill>
                  <a:schemeClr val="accent2">
                    <a:lumMod val="60000"/>
                    <a:lumOff val="40000"/>
                  </a:schemeClr>
                </a:solidFill>
                <a:latin typeface="Calibri Light" panose="020F0302020204030204" pitchFamily="34" charset="0"/>
              </a:rPr>
              <a:t> Focus</a:t>
            </a:r>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b="1" dirty="0">
              <a:solidFill>
                <a:schemeClr val="tx1"/>
              </a:solidFill>
              <a:latin typeface="+mj-lt"/>
            </a:endParaRP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cxnSp>
        <p:nvCxnSpPr>
          <p:cNvPr id="3" name="Straight Arrow Connector 2">
            <a:extLst>
              <a:ext uri="{FF2B5EF4-FFF2-40B4-BE49-F238E27FC236}">
                <a16:creationId xmlns:a16="http://schemas.microsoft.com/office/drawing/2014/main" id="{9853D58C-613D-D243-A9B2-88AE15222990}"/>
              </a:ext>
            </a:extLst>
          </p:cNvPr>
          <p:cNvCxnSpPr>
            <a:cxnSpLocks/>
          </p:cNvCxnSpPr>
          <p:nvPr/>
        </p:nvCxnSpPr>
        <p:spPr>
          <a:xfrm flipH="1">
            <a:off x="1741378" y="3376941"/>
            <a:ext cx="580077" cy="758917"/>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7143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a:t>
            </a:r>
            <a:r>
              <a:rPr lang="en-US" sz="3000" b="1" dirty="0" smtClean="0">
                <a:latin typeface="Montserrat" panose="00000500000000000000" pitchFamily="50" charset="0"/>
              </a:rPr>
              <a:t>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smtClean="0"/>
                        <a:t>Same data</a:t>
                      </a:r>
                      <a:endParaRPr lang="en-US" dirty="0"/>
                    </a:p>
                  </a:txBody>
                  <a:tcPr/>
                </a:tc>
                <a:tc>
                  <a:txBody>
                    <a:bodyPr/>
                    <a:lstStyle/>
                    <a:p>
                      <a:r>
                        <a:rPr lang="en-US" dirty="0" smtClean="0"/>
                        <a:t>Same code</a:t>
                      </a:r>
                      <a:endParaRPr lang="en-US" dirty="0"/>
                    </a:p>
                  </a:txBody>
                  <a:tcPr/>
                </a:tc>
                <a:tc>
                  <a:txBody>
                    <a:bodyPr/>
                    <a:lstStyle/>
                    <a:p>
                      <a:r>
                        <a:rPr lang="en-US" dirty="0" smtClean="0"/>
                        <a:t>Same methods</a:t>
                      </a:r>
                      <a:endParaRPr lang="en-US" dirty="0"/>
                    </a:p>
                  </a:txBody>
                  <a:tcPr/>
                </a:tc>
                <a:tc>
                  <a:txBody>
                    <a:bodyPr/>
                    <a:lstStyle/>
                    <a:p>
                      <a:r>
                        <a:rPr lang="en-US" dirty="0" smtClean="0"/>
                        <a:t>Same context</a:t>
                      </a:r>
                      <a:endParaRPr lang="en-US" dirty="0"/>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465851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201" y="440002"/>
            <a:ext cx="8872028" cy="5877719"/>
          </a:xfrm>
        </p:spPr>
      </p:pic>
    </p:spTree>
    <p:extLst>
      <p:ext uri="{BB962C8B-B14F-4D97-AF65-F5344CB8AC3E}">
        <p14:creationId xmlns:p14="http://schemas.microsoft.com/office/powerpoint/2010/main" val="38467644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599" y="469635"/>
            <a:ext cx="7967134" cy="5975351"/>
          </a:xfrm>
        </p:spPr>
      </p:pic>
    </p:spTree>
    <p:extLst>
      <p:ext uri="{BB962C8B-B14F-4D97-AF65-F5344CB8AC3E}">
        <p14:creationId xmlns:p14="http://schemas.microsoft.com/office/powerpoint/2010/main" val="5776523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Post- to Pre-Publication Verification</a:t>
            </a:r>
            <a:endParaRPr lang="en-US" dirty="0"/>
          </a:p>
        </p:txBody>
      </p:sp>
      <p:sp>
        <p:nvSpPr>
          <p:cNvPr id="3" name="Content Placeholder 2"/>
          <p:cNvSpPr>
            <a:spLocks noGrp="1"/>
          </p:cNvSpPr>
          <p:nvPr>
            <p:ph idx="1"/>
          </p:nvPr>
        </p:nvSpPr>
        <p:spPr/>
        <p:txBody>
          <a:bodyPr/>
          <a:lstStyle/>
          <a:p>
            <a:r>
              <a:rPr lang="en-US" dirty="0" smtClean="0"/>
              <a:t>Cornell Replication Lab has been verifying published articles</a:t>
            </a:r>
          </a:p>
          <a:p>
            <a:r>
              <a:rPr lang="en-US" dirty="0" smtClean="0"/>
              <a:t>Now switching to manuscripts in the submission workflow</a:t>
            </a:r>
          </a:p>
          <a:p>
            <a:r>
              <a:rPr lang="en-US" dirty="0" smtClean="0"/>
              <a:t>For now pilot </a:t>
            </a:r>
          </a:p>
          <a:p>
            <a:pPr lvl="1"/>
            <a:r>
              <a:rPr lang="en-US" i="1" dirty="0" smtClean="0">
                <a:solidFill>
                  <a:schemeClr val="bg2">
                    <a:lumMod val="75000"/>
                  </a:schemeClr>
                </a:solidFill>
              </a:rPr>
              <a:t>Authors have submitted prior to announcement of new data policy</a:t>
            </a:r>
            <a:endParaRPr lang="en-US" i="1" dirty="0">
              <a:solidFill>
                <a:schemeClr val="bg2">
                  <a:lumMod val="75000"/>
                </a:schemeClr>
              </a:solidFill>
            </a:endParaRPr>
          </a:p>
        </p:txBody>
      </p:sp>
    </p:spTree>
    <p:extLst>
      <p:ext uri="{BB962C8B-B14F-4D97-AF65-F5344CB8AC3E}">
        <p14:creationId xmlns:p14="http://schemas.microsoft.com/office/powerpoint/2010/main" val="6631673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during pilot phase</a:t>
            </a:r>
            <a:endParaRPr lang="en-US" dirty="0"/>
          </a:p>
        </p:txBody>
      </p:sp>
      <p:graphicFrame>
        <p:nvGraphicFramePr>
          <p:cNvPr id="4" name="Content Placeholder 3"/>
          <p:cNvGraphicFramePr>
            <a:graphicFrameLocks noGrp="1"/>
          </p:cNvGraphicFramePr>
          <p:nvPr>
            <p:ph idx="1"/>
            <p:extLst/>
          </p:nvPr>
        </p:nvGraphicFramePr>
        <p:xfrm>
          <a:off x="1267325" y="1925053"/>
          <a:ext cx="9817769" cy="3601720"/>
        </p:xfrm>
        <a:graphic>
          <a:graphicData uri="http://schemas.openxmlformats.org/drawingml/2006/table">
            <a:tbl>
              <a:tblPr/>
              <a:tblGrid>
                <a:gridCol w="9817769">
                  <a:extLst>
                    <a:ext uri="{9D8B030D-6E8A-4147-A177-3AD203B41FA5}">
                      <a16:colId xmlns:a16="http://schemas.microsoft.com/office/drawing/2014/main" val="937377641"/>
                    </a:ext>
                  </a:extLst>
                </a:gridCol>
              </a:tblGrid>
              <a:tr h="3145581">
                <a:tc>
                  <a:txBody>
                    <a:bodyPr/>
                    <a:lstStyle/>
                    <a:p>
                      <a:pPr rtl="0" fontAlgn="t">
                        <a:spcBef>
                          <a:spcPts val="0"/>
                        </a:spcBef>
                        <a:spcAft>
                          <a:spcPts val="0"/>
                        </a:spcAft>
                      </a:pPr>
                      <a:r>
                        <a:rPr lang="en-US" sz="2400" b="0" i="0" u="none" strike="noStrike" dirty="0">
                          <a:solidFill>
                            <a:srgbClr val="000000"/>
                          </a:solidFill>
                          <a:effectLst/>
                          <a:latin typeface="Calibri" panose="020F0502020204030204" pitchFamily="34" charset="0"/>
                        </a:rPr>
                        <a:t>Dear [AUTHOR]:</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I am writing about your paper [MC ID]. I am ready to give you a "conditional accept" on the paper. </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The condition is simply to work with the AEA's data co-editor, Lars Vilhuber (copied on this email), to prepare the data and code for publication. The data is an important contribution of the paper. He is copied on this email.</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Thank you for submitting your work.</a:t>
                      </a:r>
                      <a:endParaRPr lang="en-US" sz="3600" dirty="0">
                        <a:effectLst/>
                      </a:endParaRPr>
                    </a:p>
                    <a:p>
                      <a:pPr rtl="0" fontAlgn="t">
                        <a:spcBef>
                          <a:spcPts val="0"/>
                        </a:spcBef>
                        <a:spcAft>
                          <a:spcPts val="0"/>
                        </a:spcAft>
                      </a:pPr>
                      <a:r>
                        <a:rPr lang="en-US" sz="2400" b="0" i="0" u="none" strike="noStrike" dirty="0">
                          <a:solidFill>
                            <a:srgbClr val="000000"/>
                          </a:solidFill>
                          <a:effectLst/>
                          <a:latin typeface="Calibri" panose="020F0502020204030204" pitchFamily="34" charset="0"/>
                        </a:rPr>
                        <a:t>I am looking forward to seeing the paper in print.</a:t>
                      </a:r>
                      <a:endParaRPr lang="en-US" sz="3600" dirty="0">
                        <a:effectLst/>
                      </a:endParaRPr>
                    </a:p>
                    <a:p>
                      <a:pPr fontAlgn="t"/>
                      <a:r>
                        <a:rPr lang="en-US" dirty="0">
                          <a:effectLst/>
                        </a:rPr>
                        <a:t/>
                      </a:r>
                      <a:br>
                        <a:rPr lang="en-US" dirty="0">
                          <a:effectLst/>
                        </a:rPr>
                      </a:b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79779"/>
                  </a:ext>
                </a:extLst>
              </a:tr>
            </a:tbl>
          </a:graphicData>
        </a:graphic>
      </p:graphicFrame>
      <p:sp>
        <p:nvSpPr>
          <p:cNvPr id="5" name="Rectangle 1"/>
          <p:cNvSpPr>
            <a:spLocks noChangeArrowheads="1"/>
          </p:cNvSpPr>
          <p:nvPr/>
        </p:nvSpPr>
        <p:spPr bwMode="auto">
          <a:xfrm>
            <a:off x="-3808972" y="-340691"/>
            <a:ext cx="1600097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4677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Future </a:t>
            </a:r>
            <a:r>
              <a:rPr lang="en-US" dirty="0" smtClean="0"/>
              <a:t>efforts</a:t>
            </a:r>
            <a:endParaRPr lang="en-US" dirty="0"/>
          </a:p>
        </p:txBody>
      </p:sp>
      <p:sp>
        <p:nvSpPr>
          <p:cNvPr id="5" name="Text Placeholder 4"/>
          <p:cNvSpPr>
            <a:spLocks noGrp="1"/>
          </p:cNvSpPr>
          <p:nvPr>
            <p:ph type="body" idx="1"/>
          </p:nvPr>
        </p:nvSpPr>
        <p:spPr/>
        <p:txBody>
          <a:bodyPr/>
          <a:lstStyle/>
          <a:p>
            <a:r>
              <a:rPr lang="en-US" dirty="0"/>
              <a:t>AEA, Social </a:t>
            </a:r>
            <a:r>
              <a:rPr lang="en-US" dirty="0" smtClean="0"/>
              <a:t>Sciences, elsewhere</a:t>
            </a:r>
            <a:endParaRPr lang="en-US" dirty="0"/>
          </a:p>
        </p:txBody>
      </p:sp>
    </p:spTree>
    <p:extLst>
      <p:ext uri="{BB962C8B-B14F-4D97-AF65-F5344CB8AC3E}">
        <p14:creationId xmlns:p14="http://schemas.microsoft.com/office/powerpoint/2010/main" val="3697605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7423</TotalTime>
  <Words>9206</Words>
  <Application>Microsoft Office PowerPoint</Application>
  <PresentationFormat>Widescreen</PresentationFormat>
  <Paragraphs>1331</Paragraphs>
  <Slides>215</Slides>
  <Notes>32</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215</vt:i4>
      </vt:variant>
    </vt:vector>
  </HeadingPairs>
  <TitlesOfParts>
    <vt:vector size="225" baseType="lpstr">
      <vt:lpstr>Arial</vt:lpstr>
      <vt:lpstr>Calibri</vt:lpstr>
      <vt:lpstr>Calibri Light</vt:lpstr>
      <vt:lpstr>Century</vt:lpstr>
      <vt:lpstr>Century Gothic</vt:lpstr>
      <vt:lpstr>Lato</vt:lpstr>
      <vt:lpstr>Montserrat</vt:lpstr>
      <vt:lpstr>Perpetua Titling MT</vt:lpstr>
      <vt:lpstr>Roboto</vt:lpstr>
      <vt:lpstr>Office Theme</vt:lpstr>
      <vt:lpstr>Replication and Reproducibility in Social Sciences and Statistics: Context, Concerns, and Concrete Measures</vt:lpstr>
      <vt:lpstr>Overview</vt:lpstr>
      <vt:lpstr>Crisis, what crisis?</vt:lpstr>
      <vt:lpstr>Introducing:  The Reproducibility Crisis</vt:lpstr>
      <vt:lpstr>Replicability in Economics</vt:lpstr>
      <vt:lpstr>The “crisis” in the 60s and 70s Sterling, 1959; Cohen, 1962; Lykken, 1968; Tukey, 1969; Greenwald, 1975; Meehl, 1978; Rosenthal, 1979</vt:lpstr>
      <vt:lpstr>The crisis in the 1980s in Economics</vt:lpstr>
      <vt:lpstr>Citing data sources</vt:lpstr>
      <vt:lpstr>Making USEFUL archives </vt:lpstr>
      <vt:lpstr>The crisis in the 1980s … lead to changes</vt:lpstr>
      <vt:lpstr>The crisis in the 1990s</vt:lpstr>
      <vt:lpstr>The crisis in the 1990s… lead to changes</vt:lpstr>
      <vt:lpstr>The crisis in the 2000s</vt:lpstr>
      <vt:lpstr>The crisis in the 2000s… lead to changes</vt:lpstr>
      <vt:lpstr>The newest crisis</vt:lpstr>
      <vt:lpstr>But is it a “crisis”?</vt:lpstr>
      <vt:lpstr>Scholarly Communications are Meant to Communicate</vt:lpstr>
      <vt:lpstr>Fanelli (2018), Is science really facing a reproducibility crisis, and do we need it to?</vt:lpstr>
      <vt:lpstr>Fanelli (2018), Is science really facing a reproducibility crisis, and do we need it to?</vt:lpstr>
      <vt:lpstr>Maybe it’s only a tantrum…</vt:lpstr>
      <vt:lpstr>Efficiency of scholary discourse?</vt:lpstr>
      <vt:lpstr>Efficiency of scholary discourse?</vt:lpstr>
      <vt:lpstr>Efficiency of scholary discourse!</vt:lpstr>
      <vt:lpstr>A brief history of reproducibility (from NAS)</vt:lpstr>
      <vt:lpstr>What IS reprodubility?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“Data Availability Policy”?</vt:lpstr>
      <vt:lpstr>Today is different</vt:lpstr>
      <vt:lpstr>What is different?</vt:lpstr>
      <vt:lpstr>Nosek: “Why ineffective?”</vt:lpstr>
      <vt:lpstr>Fanelli (2018): Opportunities</vt:lpstr>
      <vt:lpstr>What does progress look like?</vt:lpstr>
      <vt:lpstr>First round (2005-2015)</vt:lpstr>
      <vt:lpstr>Broad adherence to AEA policy</vt:lpstr>
      <vt:lpstr>Second round (2012-)</vt:lpstr>
      <vt:lpstr>Second round (2013-)</vt:lpstr>
      <vt:lpstr>Second round (2013-)</vt:lpstr>
      <vt:lpstr>Second round (2013-)</vt:lpstr>
      <vt:lpstr>Second round (2013-)</vt:lpstr>
      <vt:lpstr>Economics and other social sciences</vt:lpstr>
      <vt:lpstr>Economics and other social sciences</vt:lpstr>
      <vt:lpstr>Analysis in Economics</vt:lpstr>
      <vt:lpstr>Wide use of public-use data</vt:lpstr>
      <vt:lpstr>Positive attitudes?</vt:lpstr>
      <vt:lpstr>PowerPoint Presentation</vt:lpstr>
      <vt:lpstr>An example</vt:lpstr>
      <vt:lpstr>An example: not cited…</vt:lpstr>
      <vt:lpstr>Data not attached to article</vt:lpstr>
      <vt:lpstr>We went back, archived it</vt:lpstr>
      <vt:lpstr>We went back, archived it, linked it back</vt:lpstr>
      <vt:lpstr>But journal and data infrastructure are incomplete</vt:lpstr>
      <vt:lpstr>Using personal websites</vt:lpstr>
      <vt:lpstr>PowerPoint Presentation</vt:lpstr>
      <vt:lpstr>PowerPoint Presentation</vt:lpstr>
      <vt:lpstr>Yielding to the temptation of “administrative”data</vt:lpstr>
      <vt:lpstr>… yielding…</vt:lpstr>
      <vt:lpstr>Death Knell for Public-use Data?</vt:lpstr>
      <vt:lpstr>PowerPoint Presentation</vt:lpstr>
      <vt:lpstr>PowerPoint Presentation</vt:lpstr>
      <vt:lpstr>Progress in Economics</vt:lpstr>
      <vt:lpstr>Increasing transparency in economics journals</vt:lpstr>
      <vt:lpstr>Increasing transparency in economics journals</vt:lpstr>
      <vt:lpstr>Increasing transparency in economics journals</vt:lpstr>
      <vt:lpstr>Increasing transparency in economics journals</vt:lpstr>
      <vt:lpstr>Increasing transparency in economics journals</vt:lpstr>
      <vt:lpstr>Increasing transparency in economics journals</vt:lpstr>
      <vt:lpstr>Explicit replication remains rare </vt:lpstr>
      <vt:lpstr>How common is replication in economics?</vt:lpstr>
      <vt:lpstr>Replications and Reproducibility Checks Remain Rare</vt:lpstr>
      <vt:lpstr>Explicit replication remains rare </vt:lpstr>
      <vt:lpstr>“Dark Web” of Replications</vt:lpstr>
      <vt:lpstr>Explicit Replications and Reproduction Attempts</vt:lpstr>
      <vt:lpstr>Some key statistics</vt:lpstr>
      <vt:lpstr>Some key statistics</vt:lpstr>
      <vt:lpstr>What are we doing in Economics?</vt:lpstr>
      <vt:lpstr>Current efforts at the AEA</vt:lpstr>
      <vt:lpstr>What are we doing at the AEA?</vt:lpstr>
      <vt:lpstr>Remember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Post- to Pre-Publication Verification</vt:lpstr>
      <vt:lpstr>Email during pilot phase</vt:lpstr>
      <vt:lpstr>Future efforts</vt:lpstr>
      <vt:lpstr>Evolving Journal and Data Infrastructure</vt:lpstr>
      <vt:lpstr>More and easier data deposit</vt:lpstr>
      <vt:lpstr>At the AEA…</vt:lpstr>
      <vt:lpstr>PowerPoint Presentation</vt:lpstr>
      <vt:lpstr>PowerPoint Presentation</vt:lpstr>
      <vt:lpstr>What are we going to do at the AEA?</vt:lpstr>
      <vt:lpstr>Remember this figure?</vt:lpstr>
      <vt:lpstr>Assessing accessibility</vt:lpstr>
      <vt:lpstr>From earlier examples</vt:lpstr>
      <vt:lpstr>Current Data Availability Policies are Broken</vt:lpstr>
      <vt:lpstr>Current Data Availability Policies are Broken</vt:lpstr>
      <vt:lpstr>Current Data Availability Policies are Broken</vt:lpstr>
      <vt:lpstr>Current Data Availability Policies are Broken</vt:lpstr>
      <vt:lpstr>Illustration</vt:lpstr>
      <vt:lpstr>Illustration</vt:lpstr>
      <vt:lpstr>Illustration</vt:lpstr>
      <vt:lpstr>Illustration</vt:lpstr>
      <vt:lpstr>Best practices</vt:lpstr>
      <vt:lpstr>Best practices</vt:lpstr>
      <vt:lpstr>The goal at the AEA</vt:lpstr>
      <vt:lpstr>Ensuring scalable reproducibility</vt:lpstr>
      <vt:lpstr>PowerPoint Presentation</vt:lpstr>
      <vt:lpstr>New AEA Data and Code Availability Policy</vt:lpstr>
      <vt:lpstr>New AEA Data and Code Availability Policy</vt:lpstr>
      <vt:lpstr>PowerPoint Presentation</vt:lpstr>
      <vt:lpstr>PowerPoint Presentation</vt:lpstr>
      <vt:lpstr>PowerPoint Presentation</vt:lpstr>
      <vt:lpstr>Goal: earlier provision of data and code</vt:lpstr>
      <vt:lpstr>Scalability and sustainability</vt:lpstr>
      <vt:lpstr>Scalability of Verification</vt:lpstr>
      <vt:lpstr>Scalability of Verification</vt:lpstr>
      <vt:lpstr>Scalability of Verification</vt:lpstr>
      <vt:lpstr>Verifying Data and Code Deposits</vt:lpstr>
      <vt:lpstr>Verifying Data and Code Deposits</vt:lpstr>
      <vt:lpstr>Verifying Data and Code Deposits</vt:lpstr>
      <vt:lpstr>Linking objects (data, programs), articles and researchers</vt:lpstr>
      <vt:lpstr>AEA: improve transparency of all data deposits</vt:lpstr>
      <vt:lpstr>AEA: improve transparency of all data deposits</vt:lpstr>
      <vt:lpstr>Richer metadata, more transparency</vt:lpstr>
      <vt:lpstr>Richer metadata, more transparency</vt:lpstr>
      <vt:lpstr>New problem: Licensing of code and data</vt:lpstr>
      <vt:lpstr>Really brief licensing primer</vt:lpstr>
      <vt:lpstr>Did you know?</vt:lpstr>
      <vt:lpstr>Best practices in licensing</vt:lpstr>
      <vt:lpstr>Other initiatives</vt:lpstr>
      <vt:lpstr>PowerPoint Presentation</vt:lpstr>
      <vt:lpstr>PowerPoint Presentation</vt:lpstr>
      <vt:lpstr>Signals? Badges? Transparency!</vt:lpstr>
      <vt:lpstr>Example: COS disclosures</vt:lpstr>
      <vt:lpstr>Example: COS disclosures</vt:lpstr>
      <vt:lpstr>Example: COS disclosures</vt:lpstr>
      <vt:lpstr>Pre-registration</vt:lpstr>
      <vt:lpstr>Preregistration</vt:lpstr>
      <vt:lpstr>Preregistration</vt:lpstr>
      <vt:lpstr>Registrations at the AEA Registry</vt:lpstr>
      <vt:lpstr>Plans at the AEA</vt:lpstr>
      <vt:lpstr>Plans at the AEA</vt:lpstr>
      <vt:lpstr>Registered Reports</vt:lpstr>
      <vt:lpstr>Registered Reports</vt:lpstr>
      <vt:lpstr>Registered Reports</vt:lpstr>
      <vt:lpstr>Your turn!</vt:lpstr>
      <vt:lpstr>What will you be doing going forward?</vt:lpstr>
      <vt:lpstr>Sharing of code and data is coming</vt:lpstr>
      <vt:lpstr>New skills (to learn, to teach)</vt:lpstr>
      <vt:lpstr>It is good practice</vt:lpstr>
      <vt:lpstr>PowerPoint Presentation</vt:lpstr>
      <vt:lpstr>Preservation</vt:lpstr>
      <vt:lpstr>Replicability in historic context</vt:lpstr>
      <vt:lpstr>Replicability in historic context</vt:lpstr>
      <vt:lpstr>Long drought?</vt:lpstr>
      <vt:lpstr>Definitions</vt:lpstr>
      <vt:lpstr>Replicability and Reproducibility</vt:lpstr>
      <vt:lpstr>Purpose of replication archives</vt:lpstr>
      <vt:lpstr>Key ingredients</vt:lpstr>
      <vt:lpstr>Problems… old</vt:lpstr>
      <vt:lpstr>Some key statistics</vt:lpstr>
      <vt:lpstr>Requesting copies of code</vt:lpstr>
      <vt:lpstr>Moving forward?</vt:lpstr>
      <vt:lpstr>A new world?</vt:lpstr>
      <vt:lpstr>Variations</vt:lpstr>
      <vt:lpstr>In practice</vt:lpstr>
      <vt:lpstr>Requesting copies of code</vt:lpstr>
      <vt:lpstr>A glimpse into the future</vt:lpstr>
      <vt:lpstr>Ongoing elsewhere</vt:lpstr>
      <vt:lpstr>Ongoing elsewhere</vt:lpstr>
      <vt:lpstr>Still early</vt:lpstr>
      <vt:lpstr>And then there was….</vt:lpstr>
      <vt:lpstr>PowerPoint Presentation</vt:lpstr>
      <vt:lpstr>Use of admin data (Chetty)</vt:lpstr>
      <vt:lpstr>Number of papers with “proprietary” data</vt:lpstr>
      <vt:lpstr>Confidentiality and Accessibility</vt:lpstr>
      <vt:lpstr>Types of data access</vt:lpstr>
      <vt:lpstr>Alternate view</vt:lpstr>
      <vt:lpstr>Black Box problem</vt:lpstr>
      <vt:lpstr>Replicability in RADEs</vt:lpstr>
      <vt:lpstr>Making data (more) accessible</vt:lpstr>
      <vt:lpstr>researchers knocking on the door</vt:lpstr>
      <vt:lpstr>RADEs in the US</vt:lpstr>
      <vt:lpstr>RADEs: Germany</vt:lpstr>
      <vt:lpstr>RADEs: France</vt:lpstr>
      <vt:lpstr>basic paradigm</vt:lpstr>
      <vt:lpstr>remote processing paradigm</vt:lpstr>
      <vt:lpstr>remote processing paradigm</vt:lpstr>
      <vt:lpstr>synthetic data: validation model</vt:lpstr>
      <vt:lpstr>some results from Synthetic Data Server</vt:lpstr>
      <vt:lpstr>Key insight (Lagoze and Vilhuber, 2017)</vt:lpstr>
      <vt:lpstr>Our recommendations</vt:lpstr>
      <vt:lpstr>Challenges</vt:lpstr>
      <vt:lpstr>Benefit</vt:lpstr>
      <vt:lpstr>Outlook</vt:lpstr>
      <vt:lpstr>Moving forward in economics</vt:lpstr>
      <vt:lpstr>PowerPoint Presentation</vt:lpstr>
      <vt:lpstr>Some References</vt:lpstr>
      <vt:lpstr>Some References</vt:lpstr>
      <vt:lpstr>Some References</vt:lpstr>
      <vt:lpstr>Picture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Confidentiality protection and physical safeguards</dc:title>
  <dc:creator>Lars Vilhuber</dc:creator>
  <cp:lastModifiedBy>Lars Vilhuber</cp:lastModifiedBy>
  <cp:revision>254</cp:revision>
  <dcterms:created xsi:type="dcterms:W3CDTF">2016-11-26T21:09:30Z</dcterms:created>
  <dcterms:modified xsi:type="dcterms:W3CDTF">2019-01-28T22:14:20Z</dcterms:modified>
</cp:coreProperties>
</file>